
<file path=[Content_Types].xml><?xml version="1.0" encoding="utf-8"?>
<Types xmlns="http://schemas.openxmlformats.org/package/2006/content-types">
  <Default ContentType="application/xml" Extension="xml"/>
  <Default ContentType="image/jpeg" Extension="jpeg"/>
  <Default ContentType="application/vnd.openxmlformats-package.relationships+xml" Extension="rels"/>
  <Default ContentType="application/vnd.openxmlformats-officedocument.vmlDrawing" Extension="vml"/>
  <Default ContentType="application/vnd.openxmlformats-officedocument.wordprocessingml.document" Extension="docx"/>
  <Default ContentType="application/vnd.openxmlformats-officedocument.presentationml.printerSettings" Extension="bin"/>
  <Default ContentType="image/png" Extension="pn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8" r:id="rId3"/>
    <p:sldId id="356" r:id="rId4"/>
    <p:sldId id="359" r:id="rId5"/>
    <p:sldId id="357" r:id="rId6"/>
    <p:sldId id="358" r:id="rId7"/>
    <p:sldId id="362" r:id="rId8"/>
    <p:sldId id="363" r:id="rId9"/>
    <p:sldId id="364" r:id="rId10"/>
    <p:sldId id="361" r:id="rId11"/>
    <p:sldId id="367" r:id="rId12"/>
    <p:sldId id="257" r:id="rId13"/>
    <p:sldId id="365" r:id="rId14"/>
    <p:sldId id="360" r:id="rId15"/>
    <p:sldId id="36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6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3239C2-0190-5641-9A4A-485CD725E947}" type="datetimeFigureOut">
              <a:rPr lang="en-US" smtClean="0"/>
              <a:t>11/13/12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278141-9497-C843-A806-CE216D13BC33}" type="slidenum">
              <a:rPr lang="en-US" smtClean="0"/>
              <a:t>‹#›</a:t>
            </a:fld>
            <a:endParaRPr lang="en-US"/>
          </a:p>
        </p:txBody>
      </p:sp>
    </p:spTree>
    <p:extLst>
      <p:ext uri="{BB962C8B-B14F-4D97-AF65-F5344CB8AC3E}">
        <p14:creationId xmlns:p14="http://schemas.microsoft.com/office/powerpoint/2010/main" val="3127789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F9719E4-1750-4DE1-8CA6-C8B6C7D3721E}" type="datetimeFigureOut">
              <a:rPr lang="en-US"/>
              <a:pPr>
                <a:defRPr/>
              </a:pPr>
              <a:t>11/13/12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89C750D-5D78-4AF8-9A30-312C26797FA0}" type="slidenum">
              <a:rPr lang="en-US"/>
              <a:pPr>
                <a:defRPr/>
              </a:pPr>
              <a:t>‹#›</a:t>
            </a:fld>
            <a:endParaRPr lang="en-US"/>
          </a:p>
        </p:txBody>
      </p:sp>
    </p:spTree>
    <p:extLst>
      <p:ext uri="{BB962C8B-B14F-4D97-AF65-F5344CB8AC3E}">
        <p14:creationId xmlns:p14="http://schemas.microsoft.com/office/powerpoint/2010/main" val="8978836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9C750D-5D78-4AF8-9A30-312C26797FA0}" type="slidenum">
              <a:rPr lang="en-US" smtClean="0"/>
              <a:pPr>
                <a:defRPr/>
              </a:pPr>
              <a:t>7</a:t>
            </a:fld>
            <a:endParaRPr lang="en-US"/>
          </a:p>
        </p:txBody>
      </p:sp>
    </p:spTree>
    <p:extLst>
      <p:ext uri="{BB962C8B-B14F-4D97-AF65-F5344CB8AC3E}">
        <p14:creationId xmlns:p14="http://schemas.microsoft.com/office/powerpoint/2010/main" val="148993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95B9FB-6298-2245-B460-C31E96DF8E6D}" type="datetime1">
              <a:rPr lang="en-US" smtClean="0"/>
              <a:t>11/13/12</a:t>
            </a:fld>
            <a:endParaRPr lang="en-US"/>
          </a:p>
        </p:txBody>
      </p:sp>
      <p:sp>
        <p:nvSpPr>
          <p:cNvPr id="5" name="Footer Placeholder 4"/>
          <p:cNvSpPr>
            <a:spLocks noGrp="1"/>
          </p:cNvSpPr>
          <p:nvPr>
            <p:ph type="ftr" sz="quarter" idx="11"/>
          </p:nvPr>
        </p:nvSpPr>
        <p:spPr>
          <a:xfrm>
            <a:off x="2438400" y="6172200"/>
            <a:ext cx="2286000" cy="5016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B04AD8-F324-45DB-8FAD-7C95EC078B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61E09F-1470-A249-807C-714612246B92}" type="datetime1">
              <a:rPr lang="en-US" smtClean="0"/>
              <a:t>11/13/12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390188F8-B667-4ECE-A9B9-F17EC448FF5C}" type="slidenum">
              <a:rPr lang="en-US"/>
              <a:pPr>
                <a:defRPr/>
              </a:pPr>
              <a:t>‹#›</a:t>
            </a:fld>
            <a:endParaRPr lang="en-US"/>
          </a:p>
        </p:txBody>
      </p:sp>
      <p:sp>
        <p:nvSpPr>
          <p:cNvPr id="7" name="Footer Placeholder 4"/>
          <p:cNvSpPr>
            <a:spLocks noGrp="1"/>
          </p:cNvSpPr>
          <p:nvPr userDrawn="1">
            <p:ph type="ftr" sz="quarter" idx="4294967295"/>
          </p:nvPr>
        </p:nvSpPr>
        <p:spPr>
          <a:xfrm>
            <a:off x="2438400" y="6172200"/>
            <a:ext cx="2286000" cy="501650"/>
          </a:xfrm>
          <a:prstGeom prst="rect">
            <a:avLst/>
          </a:prstGeom>
        </p:spPr>
        <p:txBody>
          <a:bodyPr vert="horz" lIns="91440" tIns="45720" rIns="91440" bIns="45720" rtlCol="0" anchor="ctr"/>
          <a:lstStyle>
            <a:lvl1pPr algn="r" fontAlgn="auto">
              <a:lnSpc>
                <a:spcPts val="1600"/>
              </a:lnSpc>
              <a:spcBef>
                <a:spcPts val="0"/>
              </a:spcBef>
              <a:spcAft>
                <a:spcPts val="0"/>
              </a:spcAft>
              <a:defRPr sz="1800" b="1">
                <a:solidFill>
                  <a:srgbClr val="0070C0"/>
                </a:solidFill>
                <a:latin typeface="+mn-lt"/>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E673D7-E1B6-244A-BDA3-4846D09E6EA8}" type="datetime1">
              <a:rPr lang="en-US" smtClean="0"/>
              <a:t>11/13/12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68C01045-E964-4DBB-8126-F15046BC2D14}" type="slidenum">
              <a:rPr lang="en-US"/>
              <a:pPr>
                <a:defRPr/>
              </a:pPr>
              <a:t>‹#›</a:t>
            </a:fld>
            <a:endParaRPr lang="en-US"/>
          </a:p>
        </p:txBody>
      </p:sp>
      <p:sp>
        <p:nvSpPr>
          <p:cNvPr id="7" name="Footer Placeholder 4"/>
          <p:cNvSpPr>
            <a:spLocks noGrp="1"/>
          </p:cNvSpPr>
          <p:nvPr userDrawn="1">
            <p:ph type="ftr" sz="quarter" idx="4294967295"/>
          </p:nvPr>
        </p:nvSpPr>
        <p:spPr>
          <a:xfrm>
            <a:off x="2438400" y="6172200"/>
            <a:ext cx="2286000" cy="501650"/>
          </a:xfrm>
          <a:prstGeom prst="rect">
            <a:avLst/>
          </a:prstGeom>
        </p:spPr>
        <p:txBody>
          <a:bodyPr vert="horz" lIns="91440" tIns="45720" rIns="91440" bIns="45720" rtlCol="0" anchor="ctr"/>
          <a:lstStyle>
            <a:lvl1pPr algn="r" fontAlgn="auto">
              <a:lnSpc>
                <a:spcPts val="1600"/>
              </a:lnSpc>
              <a:spcBef>
                <a:spcPts val="0"/>
              </a:spcBef>
              <a:spcAft>
                <a:spcPts val="0"/>
              </a:spcAft>
              <a:defRPr sz="1800" b="1">
                <a:solidFill>
                  <a:srgbClr val="0070C0"/>
                </a:solidFill>
                <a:latin typeface="+mn-lt"/>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7B6C9C-D35B-B24E-89CF-3F7FC44B6EC2}" type="datetime1">
              <a:rPr lang="en-US" smtClean="0"/>
              <a:t>11/13/12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3FC2CB39-073D-4154-B927-A68D44D5C99C}" type="slidenum">
              <a:rPr lang="en-US"/>
              <a:pPr>
                <a:defRPr/>
              </a:pPr>
              <a:t>‹#›</a:t>
            </a:fld>
            <a:endParaRPr lang="en-US"/>
          </a:p>
        </p:txBody>
      </p:sp>
      <p:sp>
        <p:nvSpPr>
          <p:cNvPr id="7" name="Footer Placeholder 4"/>
          <p:cNvSpPr>
            <a:spLocks noGrp="1"/>
          </p:cNvSpPr>
          <p:nvPr userDrawn="1">
            <p:ph type="ftr" sz="quarter" idx="4294967295"/>
          </p:nvPr>
        </p:nvSpPr>
        <p:spPr>
          <a:xfrm>
            <a:off x="2438400" y="6172200"/>
            <a:ext cx="2286000" cy="501650"/>
          </a:xfrm>
          <a:prstGeom prst="rect">
            <a:avLst/>
          </a:prstGeom>
        </p:spPr>
        <p:txBody>
          <a:bodyPr vert="horz" lIns="91440" tIns="45720" rIns="91440" bIns="45720" rtlCol="0" anchor="ctr"/>
          <a:lstStyle>
            <a:lvl1pPr algn="r" fontAlgn="auto">
              <a:lnSpc>
                <a:spcPts val="1600"/>
              </a:lnSpc>
              <a:spcBef>
                <a:spcPts val="0"/>
              </a:spcBef>
              <a:spcAft>
                <a:spcPts val="0"/>
              </a:spcAft>
              <a:defRPr sz="1800" b="1">
                <a:solidFill>
                  <a:srgbClr val="0070C0"/>
                </a:solidFill>
                <a:latin typeface="+mn-lt"/>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29DC4A-FE8C-654D-A85B-8AFFBE9EA070}" type="datetime1">
              <a:rPr lang="en-US" smtClean="0"/>
              <a:t>11/13/12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4CCE044-A56A-4E00-907B-BF662A3021B2}" type="slidenum">
              <a:rPr lang="en-US"/>
              <a:pPr>
                <a:defRPr/>
              </a:pPr>
              <a:t>‹#›</a:t>
            </a:fld>
            <a:endParaRPr lang="en-US"/>
          </a:p>
        </p:txBody>
      </p:sp>
      <p:sp>
        <p:nvSpPr>
          <p:cNvPr id="7" name="Footer Placeholder 4"/>
          <p:cNvSpPr>
            <a:spLocks noGrp="1"/>
          </p:cNvSpPr>
          <p:nvPr userDrawn="1">
            <p:ph type="ftr" sz="quarter" idx="4294967295"/>
          </p:nvPr>
        </p:nvSpPr>
        <p:spPr>
          <a:xfrm>
            <a:off x="2438400" y="6172200"/>
            <a:ext cx="2286000" cy="501650"/>
          </a:xfrm>
          <a:prstGeom prst="rect">
            <a:avLst/>
          </a:prstGeom>
        </p:spPr>
        <p:txBody>
          <a:bodyPr vert="horz" lIns="91440" tIns="45720" rIns="91440" bIns="45720" rtlCol="0" anchor="ctr"/>
          <a:lstStyle>
            <a:lvl1pPr algn="r" fontAlgn="auto">
              <a:lnSpc>
                <a:spcPts val="1600"/>
              </a:lnSpc>
              <a:spcBef>
                <a:spcPts val="0"/>
              </a:spcBef>
              <a:spcAft>
                <a:spcPts val="0"/>
              </a:spcAft>
              <a:defRPr sz="1800" b="1">
                <a:solidFill>
                  <a:srgbClr val="0070C0"/>
                </a:solidFill>
                <a:latin typeface="+mn-lt"/>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7CE8E3D-2B72-1345-8F08-34EB626B1B8B}" type="datetime1">
              <a:rPr lang="en-US" smtClean="0"/>
              <a:t>11/13/12</a:t>
            </a:fld>
            <a:endParaRPr lang="en-US"/>
          </a:p>
        </p:txBody>
      </p:sp>
      <p:sp>
        <p:nvSpPr>
          <p:cNvPr id="7" name="Slide Number Placeholder 6"/>
          <p:cNvSpPr>
            <a:spLocks noGrp="1"/>
          </p:cNvSpPr>
          <p:nvPr>
            <p:ph type="sldNum" sz="quarter" idx="12"/>
          </p:nvPr>
        </p:nvSpPr>
        <p:spPr/>
        <p:txBody>
          <a:bodyPr/>
          <a:lstStyle>
            <a:lvl1pPr>
              <a:defRPr/>
            </a:lvl1pPr>
          </a:lstStyle>
          <a:p>
            <a:pPr>
              <a:defRPr/>
            </a:pPr>
            <a:fld id="{2373236F-E85C-43FE-B261-8B43B39D7821}" type="slidenum">
              <a:rPr lang="en-US"/>
              <a:pPr>
                <a:defRPr/>
              </a:pPr>
              <a:t>‹#›</a:t>
            </a:fld>
            <a:endParaRPr lang="en-US"/>
          </a:p>
        </p:txBody>
      </p:sp>
      <p:sp>
        <p:nvSpPr>
          <p:cNvPr id="8" name="Footer Placeholder 4"/>
          <p:cNvSpPr>
            <a:spLocks noGrp="1"/>
          </p:cNvSpPr>
          <p:nvPr userDrawn="1">
            <p:ph type="ftr" sz="quarter" idx="4294967295"/>
          </p:nvPr>
        </p:nvSpPr>
        <p:spPr>
          <a:xfrm>
            <a:off x="2438400" y="6172200"/>
            <a:ext cx="2286000" cy="501650"/>
          </a:xfrm>
          <a:prstGeom prst="rect">
            <a:avLst/>
          </a:prstGeom>
        </p:spPr>
        <p:txBody>
          <a:bodyPr vert="horz" lIns="91440" tIns="45720" rIns="91440" bIns="45720" rtlCol="0" anchor="ctr"/>
          <a:lstStyle>
            <a:lvl1pPr algn="r" fontAlgn="auto">
              <a:lnSpc>
                <a:spcPts val="1600"/>
              </a:lnSpc>
              <a:spcBef>
                <a:spcPts val="0"/>
              </a:spcBef>
              <a:spcAft>
                <a:spcPts val="0"/>
              </a:spcAft>
              <a:defRPr sz="1800" b="1">
                <a:solidFill>
                  <a:srgbClr val="0070C0"/>
                </a:solidFill>
                <a:latin typeface="+mn-lt"/>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B276CB9-25C2-0449-BE0F-13E6DD764094}" type="datetime1">
              <a:rPr lang="en-US" smtClean="0"/>
              <a:t>11/13/12</a:t>
            </a:fld>
            <a:endParaRPr lang="en-US"/>
          </a:p>
        </p:txBody>
      </p:sp>
      <p:sp>
        <p:nvSpPr>
          <p:cNvPr id="9" name="Slide Number Placeholder 8"/>
          <p:cNvSpPr>
            <a:spLocks noGrp="1"/>
          </p:cNvSpPr>
          <p:nvPr>
            <p:ph type="sldNum" sz="quarter" idx="12"/>
          </p:nvPr>
        </p:nvSpPr>
        <p:spPr/>
        <p:txBody>
          <a:bodyPr/>
          <a:lstStyle>
            <a:lvl1pPr>
              <a:defRPr/>
            </a:lvl1pPr>
          </a:lstStyle>
          <a:p>
            <a:pPr>
              <a:defRPr/>
            </a:pPr>
            <a:fld id="{955BADA5-556E-41CA-B5CF-60EF8DF2D917}" type="slidenum">
              <a:rPr lang="en-US"/>
              <a:pPr>
                <a:defRPr/>
              </a:pPr>
              <a:t>‹#›</a:t>
            </a:fld>
            <a:endParaRPr lang="en-US"/>
          </a:p>
        </p:txBody>
      </p:sp>
      <p:sp>
        <p:nvSpPr>
          <p:cNvPr id="10" name="Footer Placeholder 4"/>
          <p:cNvSpPr>
            <a:spLocks noGrp="1"/>
          </p:cNvSpPr>
          <p:nvPr userDrawn="1">
            <p:ph type="ftr" sz="quarter" idx="4294967295"/>
          </p:nvPr>
        </p:nvSpPr>
        <p:spPr>
          <a:xfrm>
            <a:off x="2438400" y="6172200"/>
            <a:ext cx="2286000" cy="501650"/>
          </a:xfrm>
          <a:prstGeom prst="rect">
            <a:avLst/>
          </a:prstGeom>
        </p:spPr>
        <p:txBody>
          <a:bodyPr vert="horz" lIns="91440" tIns="45720" rIns="91440" bIns="45720" rtlCol="0" anchor="ctr"/>
          <a:lstStyle>
            <a:lvl1pPr algn="r" fontAlgn="auto">
              <a:lnSpc>
                <a:spcPts val="1600"/>
              </a:lnSpc>
              <a:spcBef>
                <a:spcPts val="0"/>
              </a:spcBef>
              <a:spcAft>
                <a:spcPts val="0"/>
              </a:spcAft>
              <a:defRPr sz="1800" b="1">
                <a:solidFill>
                  <a:srgbClr val="0070C0"/>
                </a:solidFill>
                <a:latin typeface="+mn-lt"/>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416E997-C084-184D-B996-A74263F87F36}" type="datetime1">
              <a:rPr lang="en-US" smtClean="0"/>
              <a:t>11/13/12</a:t>
            </a:fld>
            <a:endParaRPr lang="en-US"/>
          </a:p>
        </p:txBody>
      </p:sp>
      <p:sp>
        <p:nvSpPr>
          <p:cNvPr id="5" name="Slide Number Placeholder 4"/>
          <p:cNvSpPr>
            <a:spLocks noGrp="1"/>
          </p:cNvSpPr>
          <p:nvPr>
            <p:ph type="sldNum" sz="quarter" idx="12"/>
          </p:nvPr>
        </p:nvSpPr>
        <p:spPr/>
        <p:txBody>
          <a:bodyPr/>
          <a:lstStyle>
            <a:lvl1pPr>
              <a:defRPr/>
            </a:lvl1pPr>
          </a:lstStyle>
          <a:p>
            <a:pPr>
              <a:defRPr/>
            </a:pPr>
            <a:fld id="{051511A5-6741-48AE-ACE5-E2E68AEA7164}" type="slidenum">
              <a:rPr lang="en-US"/>
              <a:pPr>
                <a:defRPr/>
              </a:pPr>
              <a:t>‹#›</a:t>
            </a:fld>
            <a:endParaRPr lang="en-US"/>
          </a:p>
        </p:txBody>
      </p:sp>
      <p:sp>
        <p:nvSpPr>
          <p:cNvPr id="6" name="Footer Placeholder 4"/>
          <p:cNvSpPr>
            <a:spLocks noGrp="1"/>
          </p:cNvSpPr>
          <p:nvPr userDrawn="1">
            <p:ph type="ftr" sz="quarter" idx="4294967295"/>
          </p:nvPr>
        </p:nvSpPr>
        <p:spPr>
          <a:xfrm>
            <a:off x="2438400" y="6172200"/>
            <a:ext cx="2286000" cy="501650"/>
          </a:xfrm>
          <a:prstGeom prst="rect">
            <a:avLst/>
          </a:prstGeom>
        </p:spPr>
        <p:txBody>
          <a:bodyPr vert="horz" lIns="91440" tIns="45720" rIns="91440" bIns="45720" rtlCol="0" anchor="ctr"/>
          <a:lstStyle>
            <a:lvl1pPr algn="r" fontAlgn="auto">
              <a:lnSpc>
                <a:spcPts val="1600"/>
              </a:lnSpc>
              <a:spcBef>
                <a:spcPts val="0"/>
              </a:spcBef>
              <a:spcAft>
                <a:spcPts val="0"/>
              </a:spcAft>
              <a:defRPr sz="1800" b="1">
                <a:solidFill>
                  <a:srgbClr val="0070C0"/>
                </a:solidFill>
                <a:latin typeface="+mn-lt"/>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00BE999-40A7-124C-8E61-A5D4C7A9E76E}" type="datetime1">
              <a:rPr lang="en-US" smtClean="0"/>
              <a:t>11/13/12</a:t>
            </a:fld>
            <a:endParaRPr lang="en-US"/>
          </a:p>
        </p:txBody>
      </p:sp>
      <p:sp>
        <p:nvSpPr>
          <p:cNvPr id="4" name="Slide Number Placeholder 3"/>
          <p:cNvSpPr>
            <a:spLocks noGrp="1"/>
          </p:cNvSpPr>
          <p:nvPr>
            <p:ph type="sldNum" sz="quarter" idx="12"/>
          </p:nvPr>
        </p:nvSpPr>
        <p:spPr/>
        <p:txBody>
          <a:bodyPr/>
          <a:lstStyle>
            <a:lvl1pPr>
              <a:defRPr/>
            </a:lvl1pPr>
          </a:lstStyle>
          <a:p>
            <a:pPr>
              <a:defRPr/>
            </a:pPr>
            <a:fld id="{5B089AF8-70EC-4ACA-A4C1-D52E526F5BA8}" type="slidenum">
              <a:rPr lang="en-US"/>
              <a:pPr>
                <a:defRPr/>
              </a:pPr>
              <a:t>‹#›</a:t>
            </a:fld>
            <a:endParaRPr lang="en-US"/>
          </a:p>
        </p:txBody>
      </p:sp>
      <p:sp>
        <p:nvSpPr>
          <p:cNvPr id="5" name="Footer Placeholder 4"/>
          <p:cNvSpPr>
            <a:spLocks noGrp="1"/>
          </p:cNvSpPr>
          <p:nvPr userDrawn="1">
            <p:ph type="ftr" sz="quarter" idx="4294967295"/>
          </p:nvPr>
        </p:nvSpPr>
        <p:spPr>
          <a:xfrm>
            <a:off x="2438400" y="6172200"/>
            <a:ext cx="2286000" cy="501650"/>
          </a:xfrm>
          <a:prstGeom prst="rect">
            <a:avLst/>
          </a:prstGeom>
        </p:spPr>
        <p:txBody>
          <a:bodyPr vert="horz" lIns="91440" tIns="45720" rIns="91440" bIns="45720" rtlCol="0" anchor="ctr"/>
          <a:lstStyle>
            <a:lvl1pPr algn="r" fontAlgn="auto">
              <a:lnSpc>
                <a:spcPts val="1600"/>
              </a:lnSpc>
              <a:spcBef>
                <a:spcPts val="0"/>
              </a:spcBef>
              <a:spcAft>
                <a:spcPts val="0"/>
              </a:spcAft>
              <a:defRPr sz="1800" b="1">
                <a:solidFill>
                  <a:srgbClr val="0070C0"/>
                </a:solidFill>
                <a:latin typeface="+mn-lt"/>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178A663-AE56-8646-8CC0-626731BF33D0}" type="datetime1">
              <a:rPr lang="en-US" smtClean="0"/>
              <a:t>11/13/12</a:t>
            </a:fld>
            <a:endParaRPr lang="en-US"/>
          </a:p>
        </p:txBody>
      </p:sp>
      <p:sp>
        <p:nvSpPr>
          <p:cNvPr id="7" name="Slide Number Placeholder 6"/>
          <p:cNvSpPr>
            <a:spLocks noGrp="1"/>
          </p:cNvSpPr>
          <p:nvPr>
            <p:ph type="sldNum" sz="quarter" idx="12"/>
          </p:nvPr>
        </p:nvSpPr>
        <p:spPr/>
        <p:txBody>
          <a:bodyPr/>
          <a:lstStyle>
            <a:lvl1pPr>
              <a:defRPr/>
            </a:lvl1pPr>
          </a:lstStyle>
          <a:p>
            <a:pPr>
              <a:defRPr/>
            </a:pPr>
            <a:fld id="{57EBCFF6-6E2F-4B21-82B6-588076A6914D}" type="slidenum">
              <a:rPr lang="en-US"/>
              <a:pPr>
                <a:defRPr/>
              </a:pPr>
              <a:t>‹#›</a:t>
            </a:fld>
            <a:endParaRPr lang="en-US"/>
          </a:p>
        </p:txBody>
      </p:sp>
      <p:sp>
        <p:nvSpPr>
          <p:cNvPr id="8" name="Footer Placeholder 4"/>
          <p:cNvSpPr>
            <a:spLocks noGrp="1"/>
          </p:cNvSpPr>
          <p:nvPr userDrawn="1">
            <p:ph type="ftr" sz="quarter" idx="4294967295"/>
          </p:nvPr>
        </p:nvSpPr>
        <p:spPr>
          <a:xfrm>
            <a:off x="2438400" y="6172200"/>
            <a:ext cx="2286000" cy="501650"/>
          </a:xfrm>
          <a:prstGeom prst="rect">
            <a:avLst/>
          </a:prstGeom>
        </p:spPr>
        <p:txBody>
          <a:bodyPr vert="horz" lIns="91440" tIns="45720" rIns="91440" bIns="45720" rtlCol="0" anchor="ctr"/>
          <a:lstStyle>
            <a:lvl1pPr algn="r" fontAlgn="auto">
              <a:lnSpc>
                <a:spcPts val="1600"/>
              </a:lnSpc>
              <a:spcBef>
                <a:spcPts val="0"/>
              </a:spcBef>
              <a:spcAft>
                <a:spcPts val="0"/>
              </a:spcAft>
              <a:defRPr sz="1800" b="1">
                <a:solidFill>
                  <a:srgbClr val="0070C0"/>
                </a:solidFill>
                <a:latin typeface="+mn-lt"/>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C91EE48-7414-0A49-A86F-3919B52E8D7B}" type="datetime1">
              <a:rPr lang="en-US" smtClean="0"/>
              <a:t>11/13/12</a:t>
            </a:fld>
            <a:endParaRPr lang="en-US"/>
          </a:p>
        </p:txBody>
      </p:sp>
      <p:sp>
        <p:nvSpPr>
          <p:cNvPr id="7" name="Slide Number Placeholder 6"/>
          <p:cNvSpPr>
            <a:spLocks noGrp="1"/>
          </p:cNvSpPr>
          <p:nvPr>
            <p:ph type="sldNum" sz="quarter" idx="12"/>
          </p:nvPr>
        </p:nvSpPr>
        <p:spPr/>
        <p:txBody>
          <a:bodyPr/>
          <a:lstStyle>
            <a:lvl1pPr>
              <a:defRPr/>
            </a:lvl1pPr>
          </a:lstStyle>
          <a:p>
            <a:pPr>
              <a:defRPr/>
            </a:pPr>
            <a:fld id="{CBD3C9E2-AA90-4348-9DB4-4D3378467A5E}" type="slidenum">
              <a:rPr lang="en-US"/>
              <a:pPr>
                <a:defRPr/>
              </a:pPr>
              <a:t>‹#›</a:t>
            </a:fld>
            <a:endParaRPr lang="en-US"/>
          </a:p>
        </p:txBody>
      </p:sp>
      <p:sp>
        <p:nvSpPr>
          <p:cNvPr id="8" name="Footer Placeholder 4"/>
          <p:cNvSpPr>
            <a:spLocks noGrp="1"/>
          </p:cNvSpPr>
          <p:nvPr userDrawn="1">
            <p:ph type="ftr" sz="quarter" idx="4294967295"/>
          </p:nvPr>
        </p:nvSpPr>
        <p:spPr>
          <a:xfrm>
            <a:off x="2438400" y="6172200"/>
            <a:ext cx="2286000" cy="501650"/>
          </a:xfrm>
          <a:prstGeom prst="rect">
            <a:avLst/>
          </a:prstGeom>
        </p:spPr>
        <p:txBody>
          <a:bodyPr vert="horz" lIns="91440" tIns="45720" rIns="91440" bIns="45720" rtlCol="0" anchor="ctr"/>
          <a:lstStyle>
            <a:lvl1pPr algn="r" fontAlgn="auto">
              <a:lnSpc>
                <a:spcPts val="1600"/>
              </a:lnSpc>
              <a:spcBef>
                <a:spcPts val="0"/>
              </a:spcBef>
              <a:spcAft>
                <a:spcPts val="0"/>
              </a:spcAft>
              <a:defRPr sz="1800" b="1">
                <a:solidFill>
                  <a:srgbClr val="0070C0"/>
                </a:solidFill>
                <a:latin typeface="+mn-lt"/>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C58A000-0C1E-6C45-B5AF-C4A2D822B852}" type="datetime1">
              <a:rPr lang="en-US" smtClean="0"/>
              <a:t>11/13/12</a:t>
            </a:fld>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00A8BAF-B542-46C7-B405-0AD4872D25E1}" type="slidenum">
              <a:rPr lang="en-US"/>
              <a:pPr>
                <a:defRPr/>
              </a:pPr>
              <a:t>‹#›</a:t>
            </a:fld>
            <a:endParaRPr lang="en-US"/>
          </a:p>
        </p:txBody>
      </p:sp>
      <p:cxnSp>
        <p:nvCxnSpPr>
          <p:cNvPr id="13" name="Straight Connector 12"/>
          <p:cNvCxnSpPr/>
          <p:nvPr userDrawn="1"/>
        </p:nvCxnSpPr>
        <p:spPr>
          <a:xfrm>
            <a:off x="0" y="6477000"/>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png" Type="http://schemas.openxmlformats.org/officeDocument/2006/relationships/image"/><Relationship Id="rId4" Target="../media/image3.jpeg" Type="http://schemas.openxmlformats.org/officeDocument/2006/relationships/image"/><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5.docx"/><Relationship Id="rId5" Type="http://schemas.openxmlformats.org/officeDocument/2006/relationships/image" Target="../media/image1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1.jpeg" Type="http://schemas.openxmlformats.org/officeDocument/2006/relationships/image"/></Relationships>
</file>

<file path=ppt/slides/_rels/slide13.xml.rels><?xml version="1.0" encoding="UTF-8" standalone="yes" ?><Relationships xmlns="http://schemas.openxmlformats.org/package/2006/relationships"><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2.png" Type="http://schemas.openxmlformats.org/officeDocument/2006/relationships/image"/><Relationship Id="rId7" Target="../media/image1.jpeg" Type="http://schemas.openxmlformats.org/officeDocument/2006/relationships/image"/><Relationship Id="rId1" Target="../slideLayouts/slideLayout2.xml" Type="http://schemas.openxmlformats.org/officeDocument/2006/relationships/slideLayout"/><Relationship Id="rId2" Target="../media/image13.jpeg" Type="http://schemas.openxmlformats.org/officeDocument/2006/relationships/image"/></Relationships>
</file>

<file path=ppt/slides/_rels/slide14.xml.rels><?xml version="1.0" encoding="UTF-8" standalone="yes" ?><Relationships xmlns="http://schemas.openxmlformats.org/package/2006/relationships"><Relationship Id="rId3" Target="../media/image2.png" Type="http://schemas.openxmlformats.org/officeDocument/2006/relationships/image"/><Relationship Id="rId4" Target="../media/image1.jpeg" Type="http://schemas.openxmlformats.org/officeDocument/2006/relationships/image"/><Relationship Id="rId1" Target="../slideLayouts/slideLayout2.xml" Type="http://schemas.openxmlformats.org/officeDocument/2006/relationships/slideLayout"/><Relationship Id="rId2" Target="../media/image17.png" Type="http://schemas.openxmlformats.org/officeDocument/2006/relationships/image"/></Relationships>
</file>

<file path=ppt/slides/_rels/slide15.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package" Target="../embeddings/Microsoft_Word_Document2.docx"/><Relationship Id="rId5" Type="http://schemas.openxmlformats.org/officeDocument/2006/relationships/image" Target="../media/image8.png"/><Relationship Id="rId6"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9.png"/><Relationship Id="rId5" Type="http://schemas.openxmlformats.org/officeDocument/2006/relationships/image" Target="../media/image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4.docx"/><Relationship Id="rId5" Type="http://schemas.openxmlformats.org/officeDocument/2006/relationships/image" Target="../media/image10.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3429000"/>
          </a:xfrm>
        </p:spPr>
        <p:txBody>
          <a:bodyPr rtlCol="0">
            <a:normAutofit fontScale="90000"/>
          </a:bodyPr>
          <a:lstStyle/>
          <a:p>
            <a:pPr eaLnBrk="1" fontAlgn="auto" hangingPunct="1">
              <a:spcAft>
                <a:spcPts val="0"/>
              </a:spcAft>
              <a:defRPr/>
            </a:pPr>
            <a:r>
              <a:rPr lang="en-US" sz="5300" b="1" dirty="0" smtClean="0"/>
              <a:t>Welcome to the</a:t>
            </a:r>
            <a:br>
              <a:rPr lang="en-US" sz="5300" b="1" dirty="0" smtClean="0"/>
            </a:br>
            <a:r>
              <a:rPr lang="en-US" sz="5300" b="1" dirty="0" smtClean="0"/>
              <a:t>TC-10 / TC-11 Joint Meeting</a:t>
            </a:r>
            <a:br>
              <a:rPr lang="en-US" sz="5300" b="1" dirty="0" smtClean="0"/>
            </a:br>
            <a:r>
              <a:rPr lang="en-US" sz="5300" b="1" dirty="0" smtClean="0"/>
              <a:t/>
            </a:r>
            <a:br>
              <a:rPr lang="en-US" sz="5300" b="1" dirty="0" smtClean="0"/>
            </a:br>
            <a:r>
              <a:rPr lang="en-US" b="1" dirty="0" smtClean="0"/>
              <a:t>November 14, 2012</a:t>
            </a:r>
            <a:br>
              <a:rPr lang="en-US" b="1" dirty="0" smtClean="0"/>
            </a:br>
            <a:r>
              <a:rPr lang="en-US" b="1" dirty="0" smtClean="0"/>
              <a:t>Tsukuba, Japan</a:t>
            </a:r>
            <a:endParaRPr lang="en-US" dirty="0" smtClean="0"/>
          </a:p>
        </p:txBody>
      </p:sp>
      <p:pic>
        <p:nvPicPr>
          <p:cNvPr id="9" name="Picture 2"/>
          <p:cNvPicPr>
            <a:picLocks noChangeAspect="1" noChangeArrowheads="1"/>
          </p:cNvPicPr>
          <p:nvPr/>
        </p:nvPicPr>
        <p:blipFill>
          <a:blip r:embed="rId2" cstate="print"/>
          <a:srcRect/>
          <a:stretch>
            <a:fillRect/>
          </a:stretch>
        </p:blipFill>
        <p:spPr bwMode="auto">
          <a:xfrm>
            <a:off x="152400" y="5410200"/>
            <a:ext cx="2743200" cy="985838"/>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a:stretch>
            <a:fillRect/>
          </a:stretch>
        </p:blipFill>
        <p:spPr bwMode="auto">
          <a:xfrm>
            <a:off x="6019800" y="5560377"/>
            <a:ext cx="3200400" cy="1069023"/>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3429000" y="5334000"/>
            <a:ext cx="2286000" cy="1009403"/>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925EFF21-4B94-DB42-B90B-8609A3C25DD9}" type="datetime1">
              <a:rPr lang="en-US" smtClean="0"/>
              <a:t>11/13/12</a:t>
            </a:fld>
            <a:endParaRPr lang="en-US"/>
          </a:p>
        </p:txBody>
      </p:sp>
      <p:sp>
        <p:nvSpPr>
          <p:cNvPr id="5" name="Slide Number Placeholder 4"/>
          <p:cNvSpPr>
            <a:spLocks noGrp="1"/>
          </p:cNvSpPr>
          <p:nvPr>
            <p:ph type="sldNum" sz="quarter" idx="12"/>
          </p:nvPr>
        </p:nvSpPr>
        <p:spPr/>
        <p:txBody>
          <a:bodyPr/>
          <a:lstStyle/>
          <a:p>
            <a:pPr>
              <a:defRPr/>
            </a:pPr>
            <a:fld id="{64B04AD8-F324-45DB-8FAD-7C95EC078B9E}" type="slidenum">
              <a:rPr lang="en-US" smtClean="0"/>
              <a:pPr>
                <a:defRPr/>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TC-11 </a:t>
            </a:r>
            <a:r>
              <a:rPr lang="en-US" dirty="0" smtClean="0"/>
              <a:t>Dataset </a:t>
            </a:r>
            <a:r>
              <a:rPr lang="en-US" dirty="0" smtClean="0"/>
              <a:t>Archive</a:t>
            </a:r>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10</a:t>
            </a:fld>
            <a:endParaRPr lang="en-US"/>
          </a:p>
        </p:txBody>
      </p:sp>
      <p:sp>
        <p:nvSpPr>
          <p:cNvPr id="8" name="Content Placeholder 2"/>
          <p:cNvSpPr txBox="1">
            <a:spLocks/>
          </p:cNvSpPr>
          <p:nvPr/>
        </p:nvSpPr>
        <p:spPr bwMode="auto">
          <a:xfrm>
            <a:off x="457200" y="5791200"/>
            <a:ext cx="8534400" cy="533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US" sz="2400" dirty="0" smtClean="0"/>
              <a:t>TC-11 a</a:t>
            </a:r>
            <a:r>
              <a:rPr lang="en-US" sz="2400" dirty="0" smtClean="0"/>
              <a:t>rchiving datasets ensures </a:t>
            </a:r>
            <a:r>
              <a:rPr lang="en-US" sz="2400" dirty="0" smtClean="0"/>
              <a:t>better long-term </a:t>
            </a:r>
            <a:r>
              <a:rPr lang="en-US" sz="2400" dirty="0" smtClean="0"/>
              <a:t>stability.</a:t>
            </a:r>
            <a:endParaRPr lang="en-US" sz="2400" dirty="0" smtClean="0"/>
          </a:p>
        </p:txBody>
      </p:sp>
      <p:pic>
        <p:nvPicPr>
          <p:cNvPr id="14" name="Picture 5"/>
          <p:cNvPicPr>
            <a:picLocks noChangeAspect="1" noChangeArrowheads="1"/>
          </p:cNvPicPr>
          <p:nvPr/>
        </p:nvPicPr>
        <p:blipFill>
          <a:blip r:embed="rId2" cstate="print"/>
          <a:srcRect/>
          <a:stretch>
            <a:fillRect/>
          </a:stretch>
        </p:blipFill>
        <p:spPr bwMode="auto">
          <a:xfrm>
            <a:off x="3810000" y="6323489"/>
            <a:ext cx="1600200" cy="534511"/>
          </a:xfrm>
          <a:prstGeom prst="rect">
            <a:avLst/>
          </a:prstGeom>
          <a:noFill/>
          <a:ln w="9525">
            <a:noFill/>
            <a:miter lim="800000"/>
            <a:headEnd/>
            <a:tailEnd/>
          </a:ln>
        </p:spPr>
      </p:pic>
      <p:pic>
        <p:nvPicPr>
          <p:cNvPr id="9" name="Picture 8"/>
          <p:cNvPicPr/>
          <p:nvPr/>
        </p:nvPicPr>
        <p:blipFill>
          <a:blip r:embed="rId3" cstate="print"/>
          <a:stretch>
            <a:fillRect/>
          </a:stretch>
        </p:blipFill>
        <p:spPr>
          <a:xfrm>
            <a:off x="990600" y="1295400"/>
            <a:ext cx="7232995" cy="435737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50262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TC-11 </a:t>
            </a:r>
            <a:r>
              <a:rPr lang="en-US" dirty="0" smtClean="0"/>
              <a:t>Conferences</a:t>
            </a:r>
            <a:endParaRPr lang="en-US" dirty="0" smtClean="0"/>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11</a:t>
            </a:fld>
            <a:endParaRPr lang="en-US"/>
          </a:p>
        </p:txBody>
      </p:sp>
      <p:sp>
        <p:nvSpPr>
          <p:cNvPr id="12" name="Content Placeholder 2"/>
          <p:cNvSpPr>
            <a:spLocks noGrp="1"/>
          </p:cNvSpPr>
          <p:nvPr>
            <p:ph idx="1"/>
          </p:nvPr>
        </p:nvSpPr>
        <p:spPr>
          <a:xfrm>
            <a:off x="457200" y="5334000"/>
            <a:ext cx="8229600" cy="533400"/>
          </a:xfrm>
        </p:spPr>
        <p:txBody>
          <a:bodyPr rtlCol="0">
            <a:noAutofit/>
          </a:bodyPr>
          <a:lstStyle/>
          <a:p>
            <a:pPr eaLnBrk="1" fontAlgn="auto" hangingPunct="1">
              <a:spcAft>
                <a:spcPts val="0"/>
              </a:spcAft>
              <a:defRPr/>
            </a:pPr>
            <a:r>
              <a:rPr lang="en-US" sz="2400" dirty="0" smtClean="0"/>
              <a:t>Also associated workshops:  CBDAR, MOCR, AND, HIP</a:t>
            </a:r>
            <a:br>
              <a:rPr lang="en-US" sz="2400" dirty="0" smtClean="0"/>
            </a:br>
            <a:r>
              <a:rPr lang="en-US" sz="2400" dirty="0" smtClean="0"/>
              <a:t>(please excuse any omissions).</a:t>
            </a:r>
            <a:endParaRPr lang="en-US" sz="2400" dirty="0" smtClean="0"/>
          </a:p>
        </p:txBody>
      </p:sp>
      <p:pic>
        <p:nvPicPr>
          <p:cNvPr id="14" name="Picture 5"/>
          <p:cNvPicPr>
            <a:picLocks noChangeAspect="1" noChangeArrowheads="1"/>
          </p:cNvPicPr>
          <p:nvPr/>
        </p:nvPicPr>
        <p:blipFill>
          <a:blip r:embed="rId3" cstate="print"/>
          <a:srcRect/>
          <a:stretch>
            <a:fillRect/>
          </a:stretch>
        </p:blipFill>
        <p:spPr bwMode="auto">
          <a:xfrm>
            <a:off x="3810000" y="6323489"/>
            <a:ext cx="1600200" cy="534511"/>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2030161134"/>
              </p:ext>
            </p:extLst>
          </p:nvPr>
        </p:nvGraphicFramePr>
        <p:xfrm>
          <a:off x="76200" y="1676400"/>
          <a:ext cx="8633177" cy="3733800"/>
        </p:xfrm>
        <a:graphic>
          <a:graphicData uri="http://schemas.openxmlformats.org/presentationml/2006/ole">
            <mc:AlternateContent xmlns:mc="http://schemas.openxmlformats.org/markup-compatibility/2006">
              <mc:Choice xmlns:v="urn:schemas-microsoft-com:vml" Requires="v">
                <p:oleObj spid="_x0000_s16391" name="Document" r:id="rId4" imgW="5549900" imgH="2400300" progId="Word.Document.12">
                  <p:embed/>
                </p:oleObj>
              </mc:Choice>
              <mc:Fallback>
                <p:oleObj name="Document" r:id="rId4" imgW="5549900" imgH="2400300" progId="Word.Document.12">
                  <p:embed/>
                  <p:pic>
                    <p:nvPicPr>
                      <p:cNvPr id="0" name=""/>
                      <p:cNvPicPr/>
                      <p:nvPr/>
                    </p:nvPicPr>
                    <p:blipFill>
                      <a:blip r:embed="rId5"/>
                      <a:stretch>
                        <a:fillRect/>
                      </a:stretch>
                    </p:blipFill>
                    <p:spPr>
                      <a:xfrm>
                        <a:off x="76200" y="1676400"/>
                        <a:ext cx="8633177" cy="3733800"/>
                      </a:xfrm>
                      <a:prstGeom prst="rect">
                        <a:avLst/>
                      </a:prstGeom>
                    </p:spPr>
                  </p:pic>
                </p:oleObj>
              </mc:Fallback>
            </mc:AlternateContent>
          </a:graphicData>
        </a:graphic>
      </p:graphicFrame>
    </p:spTree>
    <p:extLst>
      <p:ext uri="{BB962C8B-B14F-4D97-AF65-F5344CB8AC3E}">
        <p14:creationId xmlns:p14="http://schemas.microsoft.com/office/powerpoint/2010/main" val="18134916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TC-10/TC-11 Doctoral Consortium</a:t>
            </a:r>
            <a:endParaRPr lang="en-US" dirty="0" smtClean="0"/>
          </a:p>
        </p:txBody>
      </p:sp>
      <p:sp>
        <p:nvSpPr>
          <p:cNvPr id="3" name="Content Placeholder 2"/>
          <p:cNvSpPr>
            <a:spLocks noGrp="1"/>
          </p:cNvSpPr>
          <p:nvPr>
            <p:ph idx="1"/>
          </p:nvPr>
        </p:nvSpPr>
        <p:spPr>
          <a:xfrm>
            <a:off x="457200" y="1371600"/>
            <a:ext cx="8229600" cy="4648200"/>
          </a:xfrm>
        </p:spPr>
        <p:txBody>
          <a:bodyPr rtlCol="0">
            <a:noAutofit/>
          </a:bodyPr>
          <a:lstStyle/>
          <a:p>
            <a:pPr eaLnBrk="1" fontAlgn="auto" hangingPunct="1">
              <a:spcAft>
                <a:spcPts val="0"/>
              </a:spcAft>
              <a:buFont typeface="Arial" pitchFamily="34" charset="0"/>
              <a:buChar char="•"/>
              <a:defRPr/>
            </a:pPr>
            <a:r>
              <a:rPr lang="en-US" sz="2400" dirty="0" smtClean="0"/>
              <a:t>Our first</a:t>
            </a:r>
            <a:r>
              <a:rPr lang="en-US" sz="2400" dirty="0" smtClean="0"/>
              <a:t>-ever Doctoral Consortium </a:t>
            </a:r>
            <a:r>
              <a:rPr lang="en-US" sz="2400" dirty="0" smtClean="0"/>
              <a:t>was held in conjunction with ICDAR 2011 in Beijing.</a:t>
            </a:r>
            <a:endParaRPr lang="en-US" sz="2400" dirty="0" smtClean="0"/>
          </a:p>
          <a:p>
            <a:pPr eaLnBrk="1" fontAlgn="auto" hangingPunct="1">
              <a:spcAft>
                <a:spcPts val="0"/>
              </a:spcAft>
              <a:buFont typeface="Arial" pitchFamily="34" charset="0"/>
              <a:buChar char="•"/>
              <a:defRPr/>
            </a:pPr>
            <a:r>
              <a:rPr lang="en-US" sz="2400" dirty="0" smtClean="0"/>
              <a:t>Goal:  to create an opportunity for Ph.D. students to test their research ideas, present their current progress and future plans, and receive constructive criticism and insights related to their future work and career perspectives</a:t>
            </a:r>
            <a:r>
              <a:rPr lang="en-US" sz="2400" dirty="0" smtClean="0"/>
              <a:t>.</a:t>
            </a:r>
          </a:p>
          <a:p>
            <a:pPr eaLnBrk="1" fontAlgn="auto" hangingPunct="1">
              <a:spcAft>
                <a:spcPts val="0"/>
              </a:spcAft>
              <a:buFont typeface="Arial" pitchFamily="34" charset="0"/>
              <a:buChar char="•"/>
              <a:defRPr/>
            </a:pPr>
            <a:r>
              <a:rPr lang="en-US" sz="2400" dirty="0" smtClean="0"/>
              <a:t>Half-day program with introductory remarks to explain to students the roles of TC-10 and TC-11.</a:t>
            </a:r>
          </a:p>
          <a:p>
            <a:pPr eaLnBrk="1" fontAlgn="auto" hangingPunct="1">
              <a:spcAft>
                <a:spcPts val="0"/>
              </a:spcAft>
              <a:buFont typeface="Arial" pitchFamily="34" charset="0"/>
              <a:buChar char="•"/>
              <a:defRPr/>
            </a:pPr>
            <a:r>
              <a:rPr lang="en-US" sz="2400" dirty="0" smtClean="0"/>
              <a:t>“</a:t>
            </a:r>
            <a:r>
              <a:rPr lang="en-US" sz="2400" dirty="0"/>
              <a:t>Pep talk” on </a:t>
            </a:r>
            <a:r>
              <a:rPr lang="en-US" sz="2400" i="1" dirty="0" smtClean="0"/>
              <a:t>Advice </a:t>
            </a:r>
            <a:r>
              <a:rPr lang="en-US" sz="2400" i="1" dirty="0"/>
              <a:t>for a Successful Ph.D. </a:t>
            </a:r>
            <a:r>
              <a:rPr lang="en-US" sz="2400" i="1" dirty="0" smtClean="0"/>
              <a:t>Experience</a:t>
            </a:r>
            <a:r>
              <a:rPr lang="en-US" sz="2400" dirty="0" smtClean="0"/>
              <a:t>.</a:t>
            </a:r>
          </a:p>
          <a:p>
            <a:pPr eaLnBrk="1" fontAlgn="auto" hangingPunct="1">
              <a:spcAft>
                <a:spcPts val="0"/>
              </a:spcAft>
              <a:buFont typeface="Arial" pitchFamily="34" charset="0"/>
              <a:buChar char="•"/>
              <a:defRPr/>
            </a:pPr>
            <a:r>
              <a:rPr lang="en-US" sz="2400" dirty="0" smtClean="0"/>
              <a:t>Student poster session and best poster awards.</a:t>
            </a:r>
            <a:endParaRPr lang="en-US" sz="2400" dirty="0" smtClean="0"/>
          </a:p>
          <a:p>
            <a:pPr eaLnBrk="1" fontAlgn="auto" hangingPunct="1">
              <a:spcAft>
                <a:spcPts val="0"/>
              </a:spcAft>
              <a:buFont typeface="Arial" pitchFamily="34" charset="0"/>
              <a:buChar char="•"/>
              <a:defRPr/>
            </a:pPr>
            <a:r>
              <a:rPr lang="en-US" sz="2400" dirty="0" smtClean="0"/>
              <a:t>21 Ph.D. students and 19 mentors participated (no charge).</a:t>
            </a:r>
            <a:endParaRPr lang="en-US" sz="2400" dirty="0" smtClean="0"/>
          </a:p>
        </p:txBody>
      </p:sp>
      <p:sp>
        <p:nvSpPr>
          <p:cNvPr id="2" name="Date Placeholder 1"/>
          <p:cNvSpPr>
            <a:spLocks noGrp="1"/>
          </p:cNvSpPr>
          <p:nvPr>
            <p:ph type="dt" sz="half" idx="10"/>
          </p:nvPr>
        </p:nvSpPr>
        <p:spPr/>
        <p:txBody>
          <a:bodyPr/>
          <a:lstStyle/>
          <a:p>
            <a:pPr>
              <a:defRPr/>
            </a:pPr>
            <a:fld id="{A67783C4-9A52-0E44-A5D9-E29D9021A86C}" type="datetime1">
              <a:rPr lang="en-US" smtClean="0"/>
              <a:t>11/13/12</a:t>
            </a:fld>
            <a:endParaRPr lang="en-US"/>
          </a:p>
        </p:txBody>
      </p:sp>
      <p:sp>
        <p:nvSpPr>
          <p:cNvPr id="4" name="Slide Number Placeholder 3"/>
          <p:cNvSpPr>
            <a:spLocks noGrp="1"/>
          </p:cNvSpPr>
          <p:nvPr>
            <p:ph type="sldNum" sz="quarter" idx="11"/>
          </p:nvPr>
        </p:nvSpPr>
        <p:spPr/>
        <p:txBody>
          <a:bodyPr/>
          <a:lstStyle/>
          <a:p>
            <a:pPr>
              <a:defRPr/>
            </a:pPr>
            <a:fld id="{3FC2CB39-073D-4154-B927-A68D44D5C99C}" type="slidenum">
              <a:rPr lang="en-US" smtClean="0"/>
              <a:pPr>
                <a:defRPr/>
              </a:pPr>
              <a:t>12</a:t>
            </a:fld>
            <a:endParaRPr lang="en-US"/>
          </a:p>
        </p:txBody>
      </p:sp>
      <p:pic>
        <p:nvPicPr>
          <p:cNvPr id="6" name="Picture 5"/>
          <p:cNvPicPr>
            <a:picLocks noChangeAspect="1" noChangeArrowheads="1"/>
          </p:cNvPicPr>
          <p:nvPr/>
        </p:nvPicPr>
        <p:blipFill>
          <a:blip r:embed="rId2" cstate="print"/>
          <a:srcRect/>
          <a:stretch>
            <a:fillRect/>
          </a:stretch>
        </p:blipFill>
        <p:spPr bwMode="auto">
          <a:xfrm>
            <a:off x="6553200" y="6323489"/>
            <a:ext cx="1600200" cy="534511"/>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1699592" y="6324600"/>
            <a:ext cx="1272208" cy="457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t>TC-10/TC-11 Doctoral Consortium</a:t>
            </a:r>
            <a:endParaRPr lang="en-US" dirty="0" smtClean="0"/>
          </a:p>
        </p:txBody>
      </p:sp>
      <p:sp>
        <p:nvSpPr>
          <p:cNvPr id="2" name="Date Placeholder 1"/>
          <p:cNvSpPr>
            <a:spLocks noGrp="1"/>
          </p:cNvSpPr>
          <p:nvPr>
            <p:ph type="dt" sz="half" idx="10"/>
          </p:nvPr>
        </p:nvSpPr>
        <p:spPr/>
        <p:txBody>
          <a:bodyPr/>
          <a:lstStyle/>
          <a:p>
            <a:pPr>
              <a:defRPr/>
            </a:pPr>
            <a:fld id="{26DAFD56-83FF-724F-93AA-628A85A89EA0}" type="datetime1">
              <a:rPr lang="en-US" smtClean="0"/>
              <a:t>11/13/12</a:t>
            </a:fld>
            <a:endParaRPr lang="en-US"/>
          </a:p>
        </p:txBody>
      </p:sp>
      <p:sp>
        <p:nvSpPr>
          <p:cNvPr id="4" name="Slide Number Placeholder 3"/>
          <p:cNvSpPr>
            <a:spLocks noGrp="1"/>
          </p:cNvSpPr>
          <p:nvPr>
            <p:ph type="sldNum" sz="quarter" idx="11"/>
          </p:nvPr>
        </p:nvSpPr>
        <p:spPr/>
        <p:txBody>
          <a:bodyPr/>
          <a:lstStyle/>
          <a:p>
            <a:pPr>
              <a:defRPr/>
            </a:pPr>
            <a:fld id="{3FC2CB39-073D-4154-B927-A68D44D5C99C}" type="slidenum">
              <a:rPr lang="en-US" smtClean="0"/>
              <a:pPr>
                <a:defRPr/>
              </a:pPr>
              <a:t>13</a:t>
            </a:fld>
            <a:endParaRPr lang="en-US"/>
          </a:p>
        </p:txBody>
      </p:sp>
      <p:pic>
        <p:nvPicPr>
          <p:cNvPr id="8" name="Picture 7"/>
          <p:cNvPicPr>
            <a:picLocks noChangeAspect="1"/>
          </p:cNvPicPr>
          <p:nvPr/>
        </p:nvPicPr>
        <p:blipFill>
          <a:blip r:embed="rId2"/>
          <a:stretch>
            <a:fillRect/>
          </a:stretch>
        </p:blipFill>
        <p:spPr>
          <a:xfrm>
            <a:off x="4724400" y="1143000"/>
            <a:ext cx="3657600" cy="2743200"/>
          </a:xfrm>
          <a:prstGeom prst="rect">
            <a:avLst/>
          </a:prstGeom>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stretch>
            <a:fillRect/>
          </a:stretch>
        </p:blipFill>
        <p:spPr>
          <a:xfrm>
            <a:off x="457200" y="1143000"/>
            <a:ext cx="3657600" cy="2743200"/>
          </a:xfrm>
          <a:prstGeom prst="rect">
            <a:avLst/>
          </a:prstGeom>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5105400" y="3505200"/>
            <a:ext cx="3657600" cy="2743200"/>
          </a:xfrm>
          <a:prstGeom prst="rect">
            <a:avLst/>
          </a:prstGeom>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stretch>
            <a:fillRect/>
          </a:stretch>
        </p:blipFill>
        <p:spPr>
          <a:xfrm>
            <a:off x="838200" y="3505200"/>
            <a:ext cx="3657600" cy="2743200"/>
          </a:xfrm>
          <a:prstGeom prst="rect">
            <a:avLst/>
          </a:prstGeom>
          <a:effectLst>
            <a:outerShdw blurRad="50800" dist="38100" dir="2700000" algn="tl" rotWithShape="0">
              <a:srgbClr val="000000">
                <a:alpha val="43000"/>
              </a:srgbClr>
            </a:outerShdw>
          </a:effectLst>
        </p:spPr>
      </p:pic>
      <p:pic>
        <p:nvPicPr>
          <p:cNvPr id="10" name="Picture 9"/>
          <p:cNvPicPr>
            <a:picLocks noChangeAspect="1" noChangeArrowheads="1"/>
          </p:cNvPicPr>
          <p:nvPr/>
        </p:nvPicPr>
        <p:blipFill>
          <a:blip r:embed="rId6" cstate="print"/>
          <a:srcRect/>
          <a:stretch>
            <a:fillRect/>
          </a:stretch>
        </p:blipFill>
        <p:spPr bwMode="auto">
          <a:xfrm>
            <a:off x="6553200" y="6323489"/>
            <a:ext cx="1600200" cy="534511"/>
          </a:xfrm>
          <a:prstGeom prst="rect">
            <a:avLst/>
          </a:prstGeom>
          <a:noFill/>
          <a:ln w="9525">
            <a:noFill/>
            <a:miter lim="800000"/>
            <a:headEnd/>
            <a:tailEnd/>
          </a:ln>
        </p:spPr>
      </p:pic>
      <p:pic>
        <p:nvPicPr>
          <p:cNvPr id="13" name="Picture 2"/>
          <p:cNvPicPr>
            <a:picLocks noChangeAspect="1" noChangeArrowheads="1"/>
          </p:cNvPicPr>
          <p:nvPr/>
        </p:nvPicPr>
        <p:blipFill>
          <a:blip r:embed="rId7" cstate="print"/>
          <a:srcRect/>
          <a:stretch>
            <a:fillRect/>
          </a:stretch>
        </p:blipFill>
        <p:spPr bwMode="auto">
          <a:xfrm>
            <a:off x="1699592" y="6324600"/>
            <a:ext cx="1272208" cy="457200"/>
          </a:xfrm>
          <a:prstGeom prst="rect">
            <a:avLst/>
          </a:prstGeom>
          <a:noFill/>
          <a:ln w="9525">
            <a:noFill/>
            <a:miter lim="800000"/>
            <a:headEnd/>
            <a:tailEnd/>
          </a:ln>
        </p:spPr>
      </p:pic>
    </p:spTree>
    <p:extLst>
      <p:ext uri="{BB962C8B-B14F-4D97-AF65-F5344CB8AC3E}">
        <p14:creationId xmlns:p14="http://schemas.microsoft.com/office/powerpoint/2010/main" val="38262569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2400"/>
            <a:ext cx="9144000" cy="1143000"/>
          </a:xfrm>
        </p:spPr>
        <p:txBody>
          <a:bodyPr/>
          <a:lstStyle/>
          <a:p>
            <a:pPr eaLnBrk="1" hangingPunct="1"/>
            <a:r>
              <a:rPr lang="en-US" dirty="0" smtClean="0"/>
              <a:t>Doctoral Consortium on TC-11 Website</a:t>
            </a:r>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14</a:t>
            </a:fld>
            <a:endParaRPr lang="en-US"/>
          </a:p>
        </p:txBody>
      </p:sp>
      <p:sp>
        <p:nvSpPr>
          <p:cNvPr id="8" name="Content Placeholder 2"/>
          <p:cNvSpPr txBox="1">
            <a:spLocks/>
          </p:cNvSpPr>
          <p:nvPr/>
        </p:nvSpPr>
        <p:spPr bwMode="auto">
          <a:xfrm>
            <a:off x="457200" y="5791200"/>
            <a:ext cx="8534400" cy="533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US" sz="2400" dirty="0" smtClean="0"/>
              <a:t>Student posters, as well as program, proceedings, photos, etc.</a:t>
            </a:r>
          </a:p>
        </p:txBody>
      </p:sp>
      <p:pic>
        <p:nvPicPr>
          <p:cNvPr id="3" name="Picture 2"/>
          <p:cNvPicPr>
            <a:picLocks noChangeAspect="1"/>
          </p:cNvPicPr>
          <p:nvPr/>
        </p:nvPicPr>
        <p:blipFill>
          <a:blip r:embed="rId2"/>
          <a:stretch>
            <a:fillRect/>
          </a:stretch>
        </p:blipFill>
        <p:spPr>
          <a:xfrm>
            <a:off x="1409943" y="1219200"/>
            <a:ext cx="6210057" cy="4513792"/>
          </a:xfrm>
          <a:prstGeom prst="rect">
            <a:avLst/>
          </a:prstGeom>
          <a:ln>
            <a:solidFill>
              <a:schemeClr val="tx1"/>
            </a:solidFill>
          </a:ln>
          <a:effectLst>
            <a:outerShdw blurRad="50800" dist="38100" dir="2700000" algn="tl" rotWithShape="0">
              <a:srgbClr val="000000">
                <a:alpha val="43000"/>
              </a:srgbClr>
            </a:outerShdw>
          </a:effectLst>
        </p:spPr>
      </p:pic>
      <p:pic>
        <p:nvPicPr>
          <p:cNvPr id="9" name="Picture 8"/>
          <p:cNvPicPr>
            <a:picLocks noChangeAspect="1" noChangeArrowheads="1"/>
          </p:cNvPicPr>
          <p:nvPr/>
        </p:nvPicPr>
        <p:blipFill>
          <a:blip r:embed="rId3" cstate="print"/>
          <a:srcRect/>
          <a:stretch>
            <a:fillRect/>
          </a:stretch>
        </p:blipFill>
        <p:spPr bwMode="auto">
          <a:xfrm>
            <a:off x="6553200" y="6323489"/>
            <a:ext cx="1600200" cy="534511"/>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1699592" y="6324600"/>
            <a:ext cx="1272208" cy="457200"/>
          </a:xfrm>
          <a:prstGeom prst="rect">
            <a:avLst/>
          </a:prstGeom>
          <a:noFill/>
          <a:ln w="9525">
            <a:noFill/>
            <a:miter lim="800000"/>
            <a:headEnd/>
            <a:tailEnd/>
          </a:ln>
        </p:spPr>
      </p:pic>
    </p:spTree>
    <p:extLst>
      <p:ext uri="{BB962C8B-B14F-4D97-AF65-F5344CB8AC3E}">
        <p14:creationId xmlns:p14="http://schemas.microsoft.com/office/powerpoint/2010/main" val="26475353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2400"/>
            <a:ext cx="9144000" cy="1143000"/>
          </a:xfrm>
        </p:spPr>
        <p:txBody>
          <a:bodyPr/>
          <a:lstStyle/>
          <a:p>
            <a:pPr eaLnBrk="1" hangingPunct="1"/>
            <a:r>
              <a:rPr lang="en-US" dirty="0" smtClean="0"/>
              <a:t>Upcoming Events</a:t>
            </a:r>
            <a:endParaRPr lang="en-US" dirty="0" smtClean="0"/>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15</a:t>
            </a:fld>
            <a:endParaRPr lang="en-US"/>
          </a:p>
        </p:txBody>
      </p:sp>
      <p:pic>
        <p:nvPicPr>
          <p:cNvPr id="4" name="Picture 3"/>
          <p:cNvPicPr>
            <a:picLocks noChangeAspect="1"/>
          </p:cNvPicPr>
          <p:nvPr/>
        </p:nvPicPr>
        <p:blipFill>
          <a:blip r:embed="rId2"/>
          <a:stretch>
            <a:fillRect/>
          </a:stretch>
        </p:blipFill>
        <p:spPr>
          <a:xfrm>
            <a:off x="228600" y="1295400"/>
            <a:ext cx="5219181" cy="4800600"/>
          </a:xfrm>
          <a:prstGeom prst="rect">
            <a:avLst/>
          </a:prstGeom>
          <a:ln>
            <a:solidFill>
              <a:schemeClr val="tx1"/>
            </a:solidFill>
          </a:ln>
          <a:effectLst>
            <a:outerShdw blurRad="50800" dist="38100" dir="2700000" algn="tl" rotWithShape="0">
              <a:srgbClr val="000000">
                <a:alpha val="43000"/>
              </a:srgbClr>
            </a:outerShdw>
          </a:effectLst>
        </p:spPr>
      </p:pic>
      <p:sp>
        <p:nvSpPr>
          <p:cNvPr id="11" name="Content Placeholder 2"/>
          <p:cNvSpPr>
            <a:spLocks noGrp="1"/>
          </p:cNvSpPr>
          <p:nvPr>
            <p:ph idx="1"/>
          </p:nvPr>
        </p:nvSpPr>
        <p:spPr>
          <a:xfrm>
            <a:off x="5638800" y="1295400"/>
            <a:ext cx="3352800" cy="4800600"/>
          </a:xfrm>
        </p:spPr>
        <p:txBody>
          <a:bodyPr rtlCol="0">
            <a:noAutofit/>
          </a:bodyPr>
          <a:lstStyle/>
          <a:p>
            <a:pPr eaLnBrk="1" fontAlgn="auto" hangingPunct="1">
              <a:spcAft>
                <a:spcPts val="0"/>
              </a:spcAft>
              <a:defRPr/>
            </a:pPr>
            <a:r>
              <a:rPr lang="en-US" sz="2400" dirty="0" smtClean="0"/>
              <a:t>ICDAR 2013 in Washington, DC on Aug. 23-28; includes </a:t>
            </a:r>
            <a:r>
              <a:rPr lang="en-US" sz="2400" dirty="0" smtClean="0"/>
              <a:t>workshops, tutorials, doctoral consortium.</a:t>
            </a:r>
          </a:p>
          <a:p>
            <a:pPr eaLnBrk="1" fontAlgn="auto" hangingPunct="1">
              <a:spcAft>
                <a:spcPts val="0"/>
              </a:spcAft>
              <a:defRPr/>
            </a:pPr>
            <a:r>
              <a:rPr lang="en-US" sz="2400" dirty="0" smtClean="0"/>
              <a:t>ICFHR 2014 in Crete, Greece.</a:t>
            </a:r>
          </a:p>
          <a:p>
            <a:pPr eaLnBrk="1" fontAlgn="auto" hangingPunct="1">
              <a:spcAft>
                <a:spcPts val="0"/>
              </a:spcAft>
              <a:defRPr/>
            </a:pPr>
            <a:r>
              <a:rPr lang="en-US" sz="2400" dirty="0" smtClean="0"/>
              <a:t>DAS 2014 TBD.</a:t>
            </a:r>
          </a:p>
          <a:p>
            <a:pPr eaLnBrk="1" fontAlgn="auto" hangingPunct="1">
              <a:spcAft>
                <a:spcPts val="0"/>
              </a:spcAft>
              <a:defRPr/>
            </a:pPr>
            <a:r>
              <a:rPr lang="en-US" sz="2400" dirty="0" smtClean="0"/>
              <a:t>ICDAR 2015 in Tunis, Tunisia.</a:t>
            </a:r>
          </a:p>
          <a:p>
            <a:pPr eaLnBrk="1" fontAlgn="auto" hangingPunct="1">
              <a:spcAft>
                <a:spcPts val="0"/>
              </a:spcAft>
              <a:defRPr/>
            </a:pPr>
            <a:r>
              <a:rPr lang="en-US" sz="2400" dirty="0" smtClean="0"/>
              <a:t>ICFHR 2016 in Shenzhen, China.</a:t>
            </a:r>
            <a:endParaRPr lang="en-US" sz="2400" dirty="0" smtClean="0"/>
          </a:p>
        </p:txBody>
      </p:sp>
      <p:pic>
        <p:nvPicPr>
          <p:cNvPr id="12" name="Picture 5"/>
          <p:cNvPicPr>
            <a:picLocks noChangeAspect="1" noChangeArrowheads="1"/>
          </p:cNvPicPr>
          <p:nvPr/>
        </p:nvPicPr>
        <p:blipFill>
          <a:blip r:embed="rId3" cstate="print"/>
          <a:srcRect/>
          <a:stretch>
            <a:fillRect/>
          </a:stretch>
        </p:blipFill>
        <p:spPr bwMode="auto">
          <a:xfrm>
            <a:off x="3810000" y="6323489"/>
            <a:ext cx="1600200" cy="534511"/>
          </a:xfrm>
          <a:prstGeom prst="rect">
            <a:avLst/>
          </a:prstGeom>
          <a:noFill/>
          <a:ln w="9525">
            <a:noFill/>
            <a:miter lim="800000"/>
            <a:headEnd/>
            <a:tailEnd/>
          </a:ln>
        </p:spPr>
      </p:pic>
    </p:spTree>
    <p:extLst>
      <p:ext uri="{BB962C8B-B14F-4D97-AF65-F5344CB8AC3E}">
        <p14:creationId xmlns:p14="http://schemas.microsoft.com/office/powerpoint/2010/main" val="32891437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TC-11 Leadership Team</a:t>
            </a:r>
            <a:br>
              <a:rPr lang="en-US" dirty="0" smtClean="0"/>
            </a:br>
            <a:r>
              <a:rPr lang="en-US" dirty="0" smtClean="0"/>
              <a:t>for 2008-12</a:t>
            </a:r>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2</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95430350"/>
              </p:ext>
            </p:extLst>
          </p:nvPr>
        </p:nvGraphicFramePr>
        <p:xfrm>
          <a:off x="152399" y="1676400"/>
          <a:ext cx="8826347" cy="3352800"/>
        </p:xfrm>
        <a:graphic>
          <a:graphicData uri="http://schemas.openxmlformats.org/presentationml/2006/ole">
            <mc:AlternateContent xmlns:mc="http://schemas.openxmlformats.org/markup-compatibility/2006">
              <mc:Choice xmlns:v="urn:schemas-microsoft-com:vml" Requires="v">
                <p:oleObj spid="_x0000_s1068" name="Document" r:id="rId3" imgW="5549900" imgH="2108200" progId="Word.Document.12">
                  <p:embed/>
                </p:oleObj>
              </mc:Choice>
              <mc:Fallback>
                <p:oleObj name="Document" r:id="rId3" imgW="5549900" imgH="2108200" progId="Word.Document.12">
                  <p:embed/>
                  <p:pic>
                    <p:nvPicPr>
                      <p:cNvPr id="0" name=""/>
                      <p:cNvPicPr/>
                      <p:nvPr/>
                    </p:nvPicPr>
                    <p:blipFill>
                      <a:blip r:embed="rId4"/>
                      <a:stretch>
                        <a:fillRect/>
                      </a:stretch>
                    </p:blipFill>
                    <p:spPr>
                      <a:xfrm>
                        <a:off x="152399" y="1676400"/>
                        <a:ext cx="8826347" cy="3352800"/>
                      </a:xfrm>
                      <a:prstGeom prst="rect">
                        <a:avLst/>
                      </a:prstGeom>
                    </p:spPr>
                  </p:pic>
                </p:oleObj>
              </mc:Fallback>
            </mc:AlternateContent>
          </a:graphicData>
        </a:graphic>
      </p:graphicFrame>
      <p:sp>
        <p:nvSpPr>
          <p:cNvPr id="12" name="Content Placeholder 2"/>
          <p:cNvSpPr>
            <a:spLocks noGrp="1"/>
          </p:cNvSpPr>
          <p:nvPr>
            <p:ph idx="1"/>
          </p:nvPr>
        </p:nvSpPr>
        <p:spPr>
          <a:xfrm>
            <a:off x="457200" y="4876800"/>
            <a:ext cx="8229600" cy="1371600"/>
          </a:xfrm>
        </p:spPr>
        <p:txBody>
          <a:bodyPr rtlCol="0">
            <a:noAutofit/>
          </a:bodyPr>
          <a:lstStyle/>
          <a:p>
            <a:pPr eaLnBrk="1" fontAlgn="auto" hangingPunct="1">
              <a:spcAft>
                <a:spcPts val="0"/>
              </a:spcAft>
              <a:defRPr/>
            </a:pPr>
            <a:r>
              <a:rPr lang="en-US" sz="2400" dirty="0" smtClean="0"/>
              <a:t>It has been our great pleasure to serve the community.</a:t>
            </a:r>
          </a:p>
          <a:p>
            <a:pPr eaLnBrk="1" fontAlgn="auto" hangingPunct="1">
              <a:spcAft>
                <a:spcPts val="0"/>
              </a:spcAft>
              <a:defRPr/>
            </a:pPr>
            <a:r>
              <a:rPr lang="en-US" sz="2400" dirty="0" smtClean="0"/>
              <a:t>Look for </a:t>
            </a:r>
            <a:r>
              <a:rPr lang="en-US" sz="2400" dirty="0" smtClean="0"/>
              <a:t>a new leadership </a:t>
            </a:r>
            <a:r>
              <a:rPr lang="en-US" sz="2400" dirty="0" smtClean="0"/>
              <a:t>team to be </a:t>
            </a:r>
            <a:r>
              <a:rPr lang="en-US" sz="2400" smtClean="0"/>
              <a:t>announced </a:t>
            </a:r>
            <a:r>
              <a:rPr lang="en-US" sz="2400" smtClean="0"/>
              <a:t>soon.</a:t>
            </a:r>
            <a:endParaRPr lang="en-US" sz="2400" dirty="0" smtClean="0"/>
          </a:p>
          <a:p>
            <a:pPr eaLnBrk="1" fontAlgn="auto" hangingPunct="1">
              <a:spcAft>
                <a:spcPts val="0"/>
              </a:spcAft>
              <a:defRPr/>
            </a:pPr>
            <a:r>
              <a:rPr lang="en-US" sz="2400" dirty="0"/>
              <a:t>N</a:t>
            </a:r>
            <a:r>
              <a:rPr lang="en-US" sz="2400" dirty="0" smtClean="0"/>
              <a:t>ew volunteers are always encouraged to </a:t>
            </a:r>
            <a:r>
              <a:rPr lang="en-US" sz="2400" dirty="0" smtClean="0"/>
              <a:t>get</a:t>
            </a:r>
            <a:r>
              <a:rPr lang="en-US" sz="2400" dirty="0" smtClean="0"/>
              <a:t> involved!</a:t>
            </a:r>
            <a:endParaRPr lang="en-US" sz="2400" dirty="0" smtClean="0"/>
          </a:p>
        </p:txBody>
      </p:sp>
      <p:pic>
        <p:nvPicPr>
          <p:cNvPr id="14" name="Picture 5"/>
          <p:cNvPicPr>
            <a:picLocks noChangeAspect="1" noChangeArrowheads="1"/>
          </p:cNvPicPr>
          <p:nvPr/>
        </p:nvPicPr>
        <p:blipFill>
          <a:blip r:embed="rId5" cstate="print"/>
          <a:srcRect/>
          <a:stretch>
            <a:fillRect/>
          </a:stretch>
        </p:blipFill>
        <p:spPr bwMode="auto">
          <a:xfrm>
            <a:off x="3810000" y="6323489"/>
            <a:ext cx="1600200" cy="53451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TC-11 Website</a:t>
            </a:r>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3</a:t>
            </a:fld>
            <a:endParaRPr lang="en-US"/>
          </a:p>
        </p:txBody>
      </p:sp>
      <p:sp>
        <p:nvSpPr>
          <p:cNvPr id="12" name="Content Placeholder 2"/>
          <p:cNvSpPr>
            <a:spLocks noGrp="1"/>
          </p:cNvSpPr>
          <p:nvPr>
            <p:ph idx="1"/>
          </p:nvPr>
        </p:nvSpPr>
        <p:spPr>
          <a:xfrm>
            <a:off x="457200" y="5867400"/>
            <a:ext cx="8229600" cy="533400"/>
          </a:xfrm>
        </p:spPr>
        <p:txBody>
          <a:bodyPr rtlCol="0">
            <a:noAutofit/>
          </a:bodyPr>
          <a:lstStyle/>
          <a:p>
            <a:pPr eaLnBrk="1" fontAlgn="auto" hangingPunct="1">
              <a:spcAft>
                <a:spcPts val="0"/>
              </a:spcAft>
              <a:defRPr/>
            </a:pPr>
            <a:r>
              <a:rPr lang="en-US" sz="2400" dirty="0"/>
              <a:t>http://www.iapr-tc11.org/</a:t>
            </a:r>
            <a:endParaRPr lang="en-US" sz="2400" dirty="0" smtClean="0"/>
          </a:p>
        </p:txBody>
      </p:sp>
      <p:pic>
        <p:nvPicPr>
          <p:cNvPr id="4" name="Picture 3"/>
          <p:cNvPicPr>
            <a:picLocks noChangeAspect="1"/>
          </p:cNvPicPr>
          <p:nvPr/>
        </p:nvPicPr>
        <p:blipFill>
          <a:blip r:embed="rId2"/>
          <a:stretch>
            <a:fillRect/>
          </a:stretch>
        </p:blipFill>
        <p:spPr>
          <a:xfrm>
            <a:off x="990600" y="1219200"/>
            <a:ext cx="7162800" cy="4492644"/>
          </a:xfrm>
          <a:prstGeom prst="rect">
            <a:avLst/>
          </a:prstGeom>
          <a:ln>
            <a:solidFill>
              <a:schemeClr val="tx1"/>
            </a:solidFill>
          </a:ln>
          <a:effectLst>
            <a:outerShdw blurRad="50800" dist="38100" dir="2700000" algn="tl" rotWithShape="0">
              <a:srgbClr val="000000">
                <a:alpha val="43000"/>
              </a:srgbClr>
            </a:outerShdw>
          </a:effectLst>
        </p:spPr>
      </p:pic>
      <p:pic>
        <p:nvPicPr>
          <p:cNvPr id="11" name="Picture 5"/>
          <p:cNvPicPr>
            <a:picLocks noChangeAspect="1" noChangeArrowheads="1"/>
          </p:cNvPicPr>
          <p:nvPr/>
        </p:nvPicPr>
        <p:blipFill>
          <a:blip r:embed="rId3" cstate="print"/>
          <a:srcRect/>
          <a:stretch>
            <a:fillRect/>
          </a:stretch>
        </p:blipFill>
        <p:spPr bwMode="auto">
          <a:xfrm>
            <a:off x="3810000" y="6323489"/>
            <a:ext cx="1600200" cy="534511"/>
          </a:xfrm>
          <a:prstGeom prst="rect">
            <a:avLst/>
          </a:prstGeom>
          <a:noFill/>
          <a:ln w="9525">
            <a:noFill/>
            <a:miter lim="800000"/>
            <a:headEnd/>
            <a:tailEnd/>
          </a:ln>
        </p:spPr>
      </p:pic>
    </p:spTree>
    <p:extLst>
      <p:ext uri="{BB962C8B-B14F-4D97-AF65-F5344CB8AC3E}">
        <p14:creationId xmlns:p14="http://schemas.microsoft.com/office/powerpoint/2010/main" val="24598271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95800" y="1219200"/>
            <a:ext cx="4191000" cy="4648200"/>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81000" y="1219200"/>
            <a:ext cx="3886200" cy="4648200"/>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8" name="Title 1"/>
          <p:cNvSpPr>
            <a:spLocks noGrp="1"/>
          </p:cNvSpPr>
          <p:nvPr>
            <p:ph type="title"/>
          </p:nvPr>
        </p:nvSpPr>
        <p:spPr/>
        <p:txBody>
          <a:bodyPr/>
          <a:lstStyle/>
          <a:p>
            <a:pPr eaLnBrk="1" hangingPunct="1"/>
            <a:r>
              <a:rPr lang="en-US" dirty="0" smtClean="0"/>
              <a:t>TC-11 Website Contents</a:t>
            </a:r>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4</a:t>
            </a:fld>
            <a:endParaRPr lang="en-US"/>
          </a:p>
        </p:txBody>
      </p:sp>
      <p:sp>
        <p:nvSpPr>
          <p:cNvPr id="12" name="Content Placeholder 2"/>
          <p:cNvSpPr>
            <a:spLocks noGrp="1"/>
          </p:cNvSpPr>
          <p:nvPr>
            <p:ph idx="1"/>
          </p:nvPr>
        </p:nvSpPr>
        <p:spPr>
          <a:xfrm>
            <a:off x="457200" y="5867400"/>
            <a:ext cx="8229600" cy="533400"/>
          </a:xfrm>
        </p:spPr>
        <p:txBody>
          <a:bodyPr rtlCol="0">
            <a:noAutofit/>
          </a:bodyPr>
          <a:lstStyle/>
          <a:p>
            <a:pPr eaLnBrk="1" fontAlgn="auto" hangingPunct="1">
              <a:spcAft>
                <a:spcPts val="0"/>
              </a:spcAft>
              <a:defRPr/>
            </a:pPr>
            <a:r>
              <a:rPr lang="en-US" sz="2400" dirty="0"/>
              <a:t>http://www.iapr-tc11.org/</a:t>
            </a:r>
            <a:endParaRPr lang="en-US" sz="2400" dirty="0" smtClean="0"/>
          </a:p>
        </p:txBody>
      </p:sp>
      <p:sp>
        <p:nvSpPr>
          <p:cNvPr id="8" name="Content Placeholder 2"/>
          <p:cNvSpPr txBox="1">
            <a:spLocks/>
          </p:cNvSpPr>
          <p:nvPr/>
        </p:nvSpPr>
        <p:spPr bwMode="auto">
          <a:xfrm>
            <a:off x="609600" y="1295400"/>
            <a:ext cx="8229600" cy="4572000"/>
          </a:xfrm>
          <a:prstGeom prst="rect">
            <a:avLst/>
          </a:prstGeom>
          <a:noFill/>
          <a:ln w="9525">
            <a:noFill/>
            <a:miter lim="800000"/>
            <a:headEnd/>
            <a:tailEnd/>
          </a:ln>
        </p:spPr>
        <p:txBody>
          <a:bodyPr vert="horz" wrap="square" lIns="91440" tIns="45720" rIns="91440" bIns="45720" numCol="2"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2400" dirty="0" smtClean="0"/>
              <a:t>1 </a:t>
            </a:r>
            <a:r>
              <a:rPr lang="en-US" sz="2400" dirty="0"/>
              <a:t>What's New?</a:t>
            </a:r>
          </a:p>
          <a:p>
            <a:pPr marL="0" indent="0" eaLnBrk="1" fontAlgn="auto" hangingPunct="1">
              <a:spcAft>
                <a:spcPts val="0"/>
              </a:spcAft>
              <a:buNone/>
              <a:defRPr/>
            </a:pPr>
            <a:r>
              <a:rPr lang="en-US" sz="2400" dirty="0" smtClean="0"/>
              <a:t>2 </a:t>
            </a:r>
            <a:r>
              <a:rPr lang="en-US" sz="2400" dirty="0"/>
              <a:t>TC11 </a:t>
            </a:r>
            <a:r>
              <a:rPr lang="en-US" sz="2400" dirty="0" smtClean="0"/>
              <a:t>Officers</a:t>
            </a:r>
          </a:p>
          <a:p>
            <a:pPr marL="0" indent="0" eaLnBrk="1" fontAlgn="auto" hangingPunct="1">
              <a:spcAft>
                <a:spcPts val="0"/>
              </a:spcAft>
              <a:buNone/>
              <a:defRPr/>
            </a:pPr>
            <a:r>
              <a:rPr lang="en-US" sz="2400" dirty="0" smtClean="0"/>
              <a:t>3 </a:t>
            </a:r>
            <a:r>
              <a:rPr lang="en-US" sz="2400" dirty="0"/>
              <a:t>Research Areas</a:t>
            </a:r>
          </a:p>
          <a:p>
            <a:pPr marL="0" indent="0" eaLnBrk="1" fontAlgn="auto" hangingPunct="1">
              <a:spcAft>
                <a:spcPts val="0"/>
              </a:spcAft>
              <a:buNone/>
              <a:defRPr/>
            </a:pPr>
            <a:r>
              <a:rPr lang="en-US" sz="2400" dirty="0" smtClean="0"/>
              <a:t>4 </a:t>
            </a:r>
            <a:r>
              <a:rPr lang="en-US" sz="2400" dirty="0"/>
              <a:t>Activities</a:t>
            </a:r>
          </a:p>
          <a:p>
            <a:pPr marL="0" indent="0" eaLnBrk="1" fontAlgn="auto" hangingPunct="1">
              <a:spcAft>
                <a:spcPts val="0"/>
              </a:spcAft>
              <a:buNone/>
              <a:defRPr/>
            </a:pPr>
            <a:r>
              <a:rPr lang="en-US" sz="2400" dirty="0"/>
              <a:t>    </a:t>
            </a:r>
            <a:r>
              <a:rPr lang="en-US" sz="2400" dirty="0" smtClean="0"/>
              <a:t>4.1 </a:t>
            </a:r>
            <a:r>
              <a:rPr lang="en-US" sz="2400" dirty="0"/>
              <a:t>Journals</a:t>
            </a:r>
          </a:p>
          <a:p>
            <a:pPr marL="0" indent="0" eaLnBrk="1" fontAlgn="auto" hangingPunct="1">
              <a:spcAft>
                <a:spcPts val="0"/>
              </a:spcAft>
              <a:buNone/>
              <a:defRPr/>
            </a:pPr>
            <a:r>
              <a:rPr lang="en-US" sz="2400" dirty="0"/>
              <a:t>   </a:t>
            </a:r>
            <a:r>
              <a:rPr lang="en-US" sz="2400" dirty="0" smtClean="0"/>
              <a:t> </a:t>
            </a:r>
            <a:r>
              <a:rPr lang="en-US" sz="2400" dirty="0"/>
              <a:t>4.2 Conferences</a:t>
            </a:r>
          </a:p>
          <a:p>
            <a:pPr marL="0" indent="0" eaLnBrk="1" fontAlgn="auto" hangingPunct="1">
              <a:spcAft>
                <a:spcPts val="0"/>
              </a:spcAft>
              <a:buNone/>
              <a:defRPr/>
            </a:pPr>
            <a:r>
              <a:rPr lang="en-US" sz="2400" dirty="0"/>
              <a:t>  </a:t>
            </a:r>
            <a:r>
              <a:rPr lang="en-US" sz="2400" dirty="0" smtClean="0"/>
              <a:t>  </a:t>
            </a:r>
            <a:r>
              <a:rPr lang="en-US" sz="2400" dirty="0"/>
              <a:t>4.3 Datasets</a:t>
            </a:r>
          </a:p>
          <a:p>
            <a:pPr marL="0" indent="0" eaLnBrk="1" fontAlgn="auto" hangingPunct="1">
              <a:spcAft>
                <a:spcPts val="0"/>
              </a:spcAft>
              <a:buNone/>
              <a:defRPr/>
            </a:pPr>
            <a:r>
              <a:rPr lang="en-US" sz="2400" dirty="0" smtClean="0"/>
              <a:t>    </a:t>
            </a:r>
            <a:r>
              <a:rPr lang="en-US" sz="2400" dirty="0"/>
              <a:t>4.4 </a:t>
            </a:r>
            <a:r>
              <a:rPr lang="en-US" sz="2400" dirty="0" err="1"/>
              <a:t>Softwares</a:t>
            </a:r>
            <a:endParaRPr lang="en-US" sz="2400" dirty="0"/>
          </a:p>
          <a:p>
            <a:pPr marL="0" indent="0" eaLnBrk="1" fontAlgn="auto" hangingPunct="1">
              <a:spcAft>
                <a:spcPts val="0"/>
              </a:spcAft>
              <a:buNone/>
              <a:defRPr/>
            </a:pPr>
            <a:r>
              <a:rPr lang="en-US" sz="2400" dirty="0"/>
              <a:t>  </a:t>
            </a:r>
            <a:r>
              <a:rPr lang="en-US" sz="2400" dirty="0" smtClean="0"/>
              <a:t>  </a:t>
            </a:r>
            <a:r>
              <a:rPr lang="en-US" sz="2400" dirty="0"/>
              <a:t>4.5 Projects</a:t>
            </a:r>
          </a:p>
          <a:p>
            <a:pPr marL="0" indent="0" eaLnBrk="1" fontAlgn="auto" hangingPunct="1">
              <a:spcAft>
                <a:spcPts val="0"/>
              </a:spcAft>
              <a:buNone/>
              <a:defRPr/>
            </a:pPr>
            <a:r>
              <a:rPr lang="en-US" sz="2400" dirty="0"/>
              <a:t> </a:t>
            </a:r>
            <a:r>
              <a:rPr lang="en-US" sz="2400" dirty="0" smtClean="0"/>
              <a:t>   </a:t>
            </a:r>
            <a:r>
              <a:rPr lang="en-US" sz="2400" dirty="0"/>
              <a:t>4.6 </a:t>
            </a:r>
            <a:r>
              <a:rPr lang="en-US" sz="2400" dirty="0" smtClean="0"/>
              <a:t>Forum</a:t>
            </a:r>
          </a:p>
          <a:p>
            <a:pPr marL="0" indent="0" eaLnBrk="1" fontAlgn="auto" hangingPunct="1">
              <a:spcAft>
                <a:spcPts val="0"/>
              </a:spcAft>
              <a:buNone/>
              <a:defRPr/>
            </a:pPr>
            <a:r>
              <a:rPr lang="en-US" sz="2400" dirty="0" smtClean="0"/>
              <a:t>5 </a:t>
            </a:r>
            <a:r>
              <a:rPr lang="en-US" sz="2400" dirty="0"/>
              <a:t>Newsletters</a:t>
            </a:r>
          </a:p>
          <a:p>
            <a:pPr marL="0" indent="0" eaLnBrk="1" fontAlgn="auto" hangingPunct="1">
              <a:spcAft>
                <a:spcPts val="0"/>
              </a:spcAft>
              <a:buNone/>
              <a:defRPr/>
            </a:pPr>
            <a:r>
              <a:rPr lang="en-US" sz="2400" dirty="0"/>
              <a:t>    </a:t>
            </a:r>
            <a:r>
              <a:rPr lang="en-US" sz="2400" dirty="0" smtClean="0"/>
              <a:t>5.1 </a:t>
            </a:r>
            <a:r>
              <a:rPr lang="en-US" sz="2400" dirty="0"/>
              <a:t>Newsletter Archive</a:t>
            </a:r>
          </a:p>
          <a:p>
            <a:pPr marL="0" indent="0" eaLnBrk="1" fontAlgn="auto" hangingPunct="1">
              <a:spcAft>
                <a:spcPts val="0"/>
              </a:spcAft>
              <a:buNone/>
              <a:defRPr/>
            </a:pPr>
            <a:r>
              <a:rPr lang="en-US" sz="2400" dirty="0"/>
              <a:t>    </a:t>
            </a:r>
            <a:r>
              <a:rPr lang="en-US" sz="2400" dirty="0" smtClean="0"/>
              <a:t>5.2 </a:t>
            </a:r>
            <a:r>
              <a:rPr lang="en-US" sz="2400" dirty="0"/>
              <a:t>How to receive the </a:t>
            </a:r>
            <a:r>
              <a:rPr lang="en-US" sz="2400" dirty="0" smtClean="0"/>
              <a:t>IAPR</a:t>
            </a:r>
            <a:br>
              <a:rPr lang="en-US" sz="2400" dirty="0" smtClean="0"/>
            </a:br>
            <a:r>
              <a:rPr lang="en-US" sz="2400" dirty="0" smtClean="0"/>
              <a:t>           TC</a:t>
            </a:r>
            <a:r>
              <a:rPr lang="en-US" sz="2400" dirty="0"/>
              <a:t>-11 </a:t>
            </a:r>
            <a:r>
              <a:rPr lang="en-US" sz="2400" dirty="0" err="1"/>
              <a:t>newletters</a:t>
            </a:r>
            <a:r>
              <a:rPr lang="en-US" sz="2400" dirty="0"/>
              <a:t>?</a:t>
            </a:r>
          </a:p>
          <a:p>
            <a:pPr marL="0" indent="0" eaLnBrk="1" fontAlgn="auto" hangingPunct="1">
              <a:spcAft>
                <a:spcPts val="0"/>
              </a:spcAft>
              <a:buNone/>
              <a:defRPr/>
            </a:pPr>
            <a:r>
              <a:rPr lang="en-US" sz="2400" dirty="0" smtClean="0"/>
              <a:t>6 </a:t>
            </a:r>
            <a:r>
              <a:rPr lang="en-US" sz="2400" dirty="0"/>
              <a:t>Reports</a:t>
            </a:r>
          </a:p>
          <a:p>
            <a:pPr marL="0" indent="0" eaLnBrk="1" fontAlgn="auto" hangingPunct="1">
              <a:spcAft>
                <a:spcPts val="0"/>
              </a:spcAft>
              <a:buNone/>
              <a:defRPr/>
            </a:pPr>
            <a:r>
              <a:rPr lang="en-US" sz="2400" dirty="0" smtClean="0"/>
              <a:t>7 </a:t>
            </a:r>
            <a:r>
              <a:rPr lang="en-US" sz="2400" dirty="0"/>
              <a:t>DAS Discussion Groups</a:t>
            </a:r>
          </a:p>
          <a:p>
            <a:pPr marL="0" indent="0" eaLnBrk="1" fontAlgn="auto" hangingPunct="1">
              <a:spcAft>
                <a:spcPts val="0"/>
              </a:spcAft>
              <a:buNone/>
              <a:defRPr/>
            </a:pPr>
            <a:r>
              <a:rPr lang="en-US" sz="2400" dirty="0" smtClean="0"/>
              <a:t>8 </a:t>
            </a:r>
            <a:r>
              <a:rPr lang="en-US" sz="2400" dirty="0"/>
              <a:t>Logo</a:t>
            </a:r>
          </a:p>
        </p:txBody>
      </p:sp>
      <p:pic>
        <p:nvPicPr>
          <p:cNvPr id="13" name="Picture 5"/>
          <p:cNvPicPr>
            <a:picLocks noChangeAspect="1" noChangeArrowheads="1"/>
          </p:cNvPicPr>
          <p:nvPr/>
        </p:nvPicPr>
        <p:blipFill>
          <a:blip r:embed="rId2" cstate="print"/>
          <a:srcRect/>
          <a:stretch>
            <a:fillRect/>
          </a:stretch>
        </p:blipFill>
        <p:spPr bwMode="auto">
          <a:xfrm>
            <a:off x="3810000" y="6323489"/>
            <a:ext cx="1600200" cy="534511"/>
          </a:xfrm>
          <a:prstGeom prst="rect">
            <a:avLst/>
          </a:prstGeom>
          <a:noFill/>
          <a:ln w="9525">
            <a:noFill/>
            <a:miter lim="800000"/>
            <a:headEnd/>
            <a:tailEnd/>
          </a:ln>
        </p:spPr>
      </p:pic>
    </p:spTree>
    <p:extLst>
      <p:ext uri="{BB962C8B-B14F-4D97-AF65-F5344CB8AC3E}">
        <p14:creationId xmlns:p14="http://schemas.microsoft.com/office/powerpoint/2010/main" val="37932179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TC-11 Monthly Newsletter</a:t>
            </a:r>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5</a:t>
            </a:fld>
            <a:endParaRPr lang="en-US"/>
          </a:p>
        </p:txBody>
      </p:sp>
      <p:sp>
        <p:nvSpPr>
          <p:cNvPr id="12" name="Content Placeholder 2"/>
          <p:cNvSpPr>
            <a:spLocks noGrp="1"/>
          </p:cNvSpPr>
          <p:nvPr>
            <p:ph idx="1"/>
          </p:nvPr>
        </p:nvSpPr>
        <p:spPr>
          <a:xfrm>
            <a:off x="5638800" y="1371600"/>
            <a:ext cx="3352800" cy="4724400"/>
          </a:xfrm>
        </p:spPr>
        <p:txBody>
          <a:bodyPr rtlCol="0">
            <a:noAutofit/>
          </a:bodyPr>
          <a:lstStyle/>
          <a:p>
            <a:pPr eaLnBrk="1" fontAlgn="auto" hangingPunct="1">
              <a:spcAft>
                <a:spcPts val="0"/>
              </a:spcAft>
              <a:defRPr/>
            </a:pPr>
            <a:r>
              <a:rPr lang="en-US" sz="2400" dirty="0" smtClean="0"/>
              <a:t>A range of news items and announcements of interest to the TC-11 community.</a:t>
            </a:r>
          </a:p>
          <a:p>
            <a:pPr eaLnBrk="1" fontAlgn="auto" hangingPunct="1">
              <a:spcAft>
                <a:spcPts val="0"/>
              </a:spcAft>
              <a:defRPr/>
            </a:pPr>
            <a:r>
              <a:rPr lang="en-US" sz="2400" dirty="0"/>
              <a:t>1,544 subscribers </a:t>
            </a:r>
            <a:r>
              <a:rPr lang="en-US" sz="2400" dirty="0" smtClean="0"/>
              <a:t>as </a:t>
            </a:r>
            <a:r>
              <a:rPr lang="en-US" sz="2400" dirty="0"/>
              <a:t>of November </a:t>
            </a:r>
            <a:r>
              <a:rPr lang="en-US" sz="2400" dirty="0" smtClean="0"/>
              <a:t>10</a:t>
            </a:r>
            <a:r>
              <a:rPr lang="en-US" sz="2400" baseline="30000" dirty="0" smtClean="0"/>
              <a:t>th</a:t>
            </a:r>
            <a:r>
              <a:rPr lang="en-US" sz="2400" dirty="0" smtClean="0"/>
              <a:t>.</a:t>
            </a:r>
          </a:p>
          <a:p>
            <a:pPr eaLnBrk="1" fontAlgn="auto" hangingPunct="1">
              <a:spcAft>
                <a:spcPts val="0"/>
              </a:spcAft>
              <a:defRPr/>
            </a:pPr>
            <a:r>
              <a:rPr lang="en-US" sz="2400" dirty="0" err="1" smtClean="0"/>
              <a:t>JISCMail</a:t>
            </a:r>
            <a:r>
              <a:rPr lang="en-US" sz="2400" dirty="0" smtClean="0"/>
              <a:t> server.</a:t>
            </a:r>
          </a:p>
          <a:p>
            <a:pPr eaLnBrk="1" fontAlgn="auto" hangingPunct="1">
              <a:spcAft>
                <a:spcPts val="0"/>
              </a:spcAft>
              <a:defRPr/>
            </a:pPr>
            <a:r>
              <a:rPr lang="en-US" sz="2400" dirty="0" smtClean="0"/>
              <a:t>To </a:t>
            </a:r>
            <a:r>
              <a:rPr lang="en-US" sz="2400" dirty="0" smtClean="0"/>
              <a:t>subscribe, </a:t>
            </a:r>
            <a:r>
              <a:rPr lang="en-US" sz="2400" dirty="0" smtClean="0"/>
              <a:t>visit TC-11 website</a:t>
            </a:r>
            <a:r>
              <a:rPr lang="en-US" sz="2400" dirty="0" smtClean="0"/>
              <a:t>.</a:t>
            </a:r>
          </a:p>
          <a:p>
            <a:pPr eaLnBrk="1" fontAlgn="auto" hangingPunct="1">
              <a:spcAft>
                <a:spcPts val="0"/>
              </a:spcAft>
              <a:defRPr/>
            </a:pPr>
            <a:r>
              <a:rPr lang="en-US" sz="2400" dirty="0" smtClean="0"/>
              <a:t>Community contributions encouraged!</a:t>
            </a:r>
            <a:endParaRPr lang="en-US" sz="2400" dirty="0" smtClean="0"/>
          </a:p>
        </p:txBody>
      </p:sp>
      <p:pic>
        <p:nvPicPr>
          <p:cNvPr id="5" name="Picture 4"/>
          <p:cNvPicPr>
            <a:picLocks noChangeAspect="1"/>
          </p:cNvPicPr>
          <p:nvPr/>
        </p:nvPicPr>
        <p:blipFill>
          <a:blip r:embed="rId2"/>
          <a:stretch>
            <a:fillRect/>
          </a:stretch>
        </p:blipFill>
        <p:spPr>
          <a:xfrm>
            <a:off x="228600" y="1295400"/>
            <a:ext cx="5161042" cy="4953000"/>
          </a:xfrm>
          <a:prstGeom prst="rect">
            <a:avLst/>
          </a:prstGeom>
          <a:ln>
            <a:solidFill>
              <a:schemeClr val="tx1"/>
            </a:solidFill>
          </a:ln>
          <a:effectLst>
            <a:outerShdw blurRad="50800" dist="38100" dir="2700000" algn="tl" rotWithShape="0">
              <a:srgbClr val="000000">
                <a:alpha val="43000"/>
              </a:srgbClr>
            </a:outerShdw>
          </a:effectLst>
        </p:spPr>
      </p:pic>
      <p:pic>
        <p:nvPicPr>
          <p:cNvPr id="10" name="Picture 5"/>
          <p:cNvPicPr>
            <a:picLocks noChangeAspect="1" noChangeArrowheads="1"/>
          </p:cNvPicPr>
          <p:nvPr/>
        </p:nvPicPr>
        <p:blipFill>
          <a:blip r:embed="rId3" cstate="print"/>
          <a:srcRect/>
          <a:stretch>
            <a:fillRect/>
          </a:stretch>
        </p:blipFill>
        <p:spPr bwMode="auto">
          <a:xfrm>
            <a:off x="3810000" y="6323489"/>
            <a:ext cx="1600200" cy="534511"/>
          </a:xfrm>
          <a:prstGeom prst="rect">
            <a:avLst/>
          </a:prstGeom>
          <a:noFill/>
          <a:ln w="9525">
            <a:noFill/>
            <a:miter lim="800000"/>
            <a:headEnd/>
            <a:tailEnd/>
          </a:ln>
        </p:spPr>
      </p:pic>
    </p:spTree>
    <p:extLst>
      <p:ext uri="{BB962C8B-B14F-4D97-AF65-F5344CB8AC3E}">
        <p14:creationId xmlns:p14="http://schemas.microsoft.com/office/powerpoint/2010/main" val="37998069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TC-11 Newsletter Archive</a:t>
            </a:r>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6</a:t>
            </a:fld>
            <a:endParaRPr lang="en-US"/>
          </a:p>
        </p:txBody>
      </p:sp>
      <p:sp>
        <p:nvSpPr>
          <p:cNvPr id="8" name="Content Placeholder 2"/>
          <p:cNvSpPr txBox="1">
            <a:spLocks/>
          </p:cNvSpPr>
          <p:nvPr/>
        </p:nvSpPr>
        <p:spPr bwMode="auto">
          <a:xfrm>
            <a:off x="457200" y="5867400"/>
            <a:ext cx="8534400" cy="533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US" sz="2400" dirty="0" smtClean="0"/>
              <a:t>Past newsletters available via </a:t>
            </a:r>
            <a:r>
              <a:rPr lang="en-US" sz="2400" dirty="0" err="1" smtClean="0"/>
              <a:t>JISCMail</a:t>
            </a:r>
            <a:r>
              <a:rPr lang="en-US" sz="2400" dirty="0" smtClean="0"/>
              <a:t> server or TC-11 website.</a:t>
            </a:r>
          </a:p>
        </p:txBody>
      </p:sp>
      <p:pic>
        <p:nvPicPr>
          <p:cNvPr id="6" name="Picture 5"/>
          <p:cNvPicPr>
            <a:picLocks noChangeAspect="1"/>
          </p:cNvPicPr>
          <p:nvPr/>
        </p:nvPicPr>
        <p:blipFill>
          <a:blip r:embed="rId2"/>
          <a:stretch>
            <a:fillRect/>
          </a:stretch>
        </p:blipFill>
        <p:spPr>
          <a:xfrm>
            <a:off x="990600" y="1219200"/>
            <a:ext cx="7270701" cy="4572000"/>
          </a:xfrm>
          <a:prstGeom prst="rect">
            <a:avLst/>
          </a:prstGeom>
          <a:ln>
            <a:solidFill>
              <a:schemeClr val="tx1"/>
            </a:solidFill>
          </a:ln>
          <a:effectLst>
            <a:outerShdw blurRad="50800" dist="38100" dir="2700000" algn="tl" rotWithShape="0">
              <a:srgbClr val="000000">
                <a:alpha val="43000"/>
              </a:srgbClr>
            </a:outerShdw>
          </a:effectLst>
        </p:spPr>
      </p:pic>
      <p:pic>
        <p:nvPicPr>
          <p:cNvPr id="14" name="Picture 5"/>
          <p:cNvPicPr>
            <a:picLocks noChangeAspect="1" noChangeArrowheads="1"/>
          </p:cNvPicPr>
          <p:nvPr/>
        </p:nvPicPr>
        <p:blipFill>
          <a:blip r:embed="rId3" cstate="print"/>
          <a:srcRect/>
          <a:stretch>
            <a:fillRect/>
          </a:stretch>
        </p:blipFill>
        <p:spPr bwMode="auto">
          <a:xfrm>
            <a:off x="3810000" y="6323489"/>
            <a:ext cx="1600200" cy="534511"/>
          </a:xfrm>
          <a:prstGeom prst="rect">
            <a:avLst/>
          </a:prstGeom>
          <a:noFill/>
          <a:ln w="9525">
            <a:noFill/>
            <a:miter lim="800000"/>
            <a:headEnd/>
            <a:tailEnd/>
          </a:ln>
        </p:spPr>
      </p:pic>
    </p:spTree>
    <p:extLst>
      <p:ext uri="{BB962C8B-B14F-4D97-AF65-F5344CB8AC3E}">
        <p14:creationId xmlns:p14="http://schemas.microsoft.com/office/powerpoint/2010/main" val="31977460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989439984"/>
              </p:ext>
            </p:extLst>
          </p:nvPr>
        </p:nvGraphicFramePr>
        <p:xfrm>
          <a:off x="1143000" y="1143000"/>
          <a:ext cx="6858000" cy="4974796"/>
        </p:xfrm>
        <a:graphic>
          <a:graphicData uri="http://schemas.openxmlformats.org/presentationml/2006/ole">
            <mc:AlternateContent xmlns:mc="http://schemas.openxmlformats.org/markup-compatibility/2006">
              <mc:Choice xmlns:v="urn:schemas-microsoft-com:vml" Requires="v">
                <p:oleObj spid="_x0000_s8218" name="Document" r:id="rId4" imgW="5549900" imgH="4025900" progId="Word.Document.12">
                  <p:embed/>
                </p:oleObj>
              </mc:Choice>
              <mc:Fallback>
                <p:oleObj name="Document" r:id="rId4" imgW="5549900" imgH="4025900" progId="Word.Document.12">
                  <p:embed/>
                  <p:pic>
                    <p:nvPicPr>
                      <p:cNvPr id="0" name=""/>
                      <p:cNvPicPr/>
                      <p:nvPr/>
                    </p:nvPicPr>
                    <p:blipFill>
                      <a:blip r:embed="rId5"/>
                      <a:stretch>
                        <a:fillRect/>
                      </a:stretch>
                    </p:blipFill>
                    <p:spPr>
                      <a:xfrm>
                        <a:off x="1143000" y="1143000"/>
                        <a:ext cx="6858000" cy="4974796"/>
                      </a:xfrm>
                      <a:prstGeom prst="rect">
                        <a:avLst/>
                      </a:prstGeom>
                    </p:spPr>
                  </p:pic>
                </p:oleObj>
              </mc:Fallback>
            </mc:AlternateContent>
          </a:graphicData>
        </a:graphic>
      </p:graphicFrame>
      <p:sp>
        <p:nvSpPr>
          <p:cNvPr id="14338" name="Title 1"/>
          <p:cNvSpPr>
            <a:spLocks noGrp="1"/>
          </p:cNvSpPr>
          <p:nvPr>
            <p:ph type="title"/>
          </p:nvPr>
        </p:nvSpPr>
        <p:spPr/>
        <p:txBody>
          <a:bodyPr/>
          <a:lstStyle/>
          <a:p>
            <a:pPr eaLnBrk="1" hangingPunct="1"/>
            <a:r>
              <a:rPr lang="en-US" dirty="0" smtClean="0"/>
              <a:t>TC-11 Dataset Archive</a:t>
            </a:r>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7</a:t>
            </a:fld>
            <a:endParaRPr lang="en-US"/>
          </a:p>
        </p:txBody>
      </p:sp>
      <p:pic>
        <p:nvPicPr>
          <p:cNvPr id="14" name="Picture 5"/>
          <p:cNvPicPr>
            <a:picLocks noChangeAspect="1" noChangeArrowheads="1"/>
          </p:cNvPicPr>
          <p:nvPr/>
        </p:nvPicPr>
        <p:blipFill>
          <a:blip r:embed="rId6" cstate="print"/>
          <a:srcRect/>
          <a:stretch>
            <a:fillRect/>
          </a:stretch>
        </p:blipFill>
        <p:spPr bwMode="auto">
          <a:xfrm>
            <a:off x="3810000" y="6323489"/>
            <a:ext cx="1600200" cy="534511"/>
          </a:xfrm>
          <a:prstGeom prst="rect">
            <a:avLst/>
          </a:prstGeom>
          <a:noFill/>
          <a:ln w="9525">
            <a:noFill/>
            <a:miter lim="800000"/>
            <a:headEnd/>
            <a:tailEnd/>
          </a:ln>
        </p:spPr>
      </p:pic>
      <p:sp>
        <p:nvSpPr>
          <p:cNvPr id="8" name="Content Placeholder 2"/>
          <p:cNvSpPr>
            <a:spLocks noGrp="1"/>
          </p:cNvSpPr>
          <p:nvPr>
            <p:ph idx="1"/>
          </p:nvPr>
        </p:nvSpPr>
        <p:spPr>
          <a:xfrm>
            <a:off x="457200" y="5867400"/>
            <a:ext cx="8229600" cy="533400"/>
          </a:xfrm>
        </p:spPr>
        <p:txBody>
          <a:bodyPr rtlCol="0">
            <a:noAutofit/>
          </a:bodyPr>
          <a:lstStyle/>
          <a:p>
            <a:pPr eaLnBrk="1" fontAlgn="auto" hangingPunct="1">
              <a:spcAft>
                <a:spcPts val="0"/>
              </a:spcAft>
              <a:defRPr/>
            </a:pPr>
            <a:r>
              <a:rPr lang="en-US" sz="2400" dirty="0"/>
              <a:t>http://www.iapr-tc11.org/</a:t>
            </a:r>
            <a:r>
              <a:rPr lang="en-US" sz="2400" dirty="0" err="1"/>
              <a:t>mediawiki</a:t>
            </a:r>
            <a:r>
              <a:rPr lang="en-US" sz="2400" dirty="0"/>
              <a:t>/</a:t>
            </a:r>
            <a:r>
              <a:rPr lang="en-US" sz="2400" dirty="0" err="1"/>
              <a:t>index.php</a:t>
            </a:r>
            <a:r>
              <a:rPr lang="en-US" sz="2400" dirty="0"/>
              <a:t>/Datasets</a:t>
            </a:r>
            <a:endParaRPr lang="en-US" sz="2400" dirty="0" smtClean="0"/>
          </a:p>
        </p:txBody>
      </p:sp>
    </p:spTree>
    <p:extLst>
      <p:ext uri="{BB962C8B-B14F-4D97-AF65-F5344CB8AC3E}">
        <p14:creationId xmlns:p14="http://schemas.microsoft.com/office/powerpoint/2010/main" val="827386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216102950"/>
              </p:ext>
            </p:extLst>
          </p:nvPr>
        </p:nvGraphicFramePr>
        <p:xfrm>
          <a:off x="1066800" y="1371600"/>
          <a:ext cx="6858000" cy="4456916"/>
        </p:xfrm>
        <a:graphic>
          <a:graphicData uri="http://schemas.openxmlformats.org/presentationml/2006/ole">
            <mc:AlternateContent xmlns:mc="http://schemas.openxmlformats.org/markup-compatibility/2006">
              <mc:Choice xmlns:v="urn:schemas-microsoft-com:vml" Requires="v">
                <p:oleObj spid="_x0000_s9242" name="Document" r:id="rId3" imgW="5549900" imgH="3606800" progId="Word.Document.12">
                  <p:embed/>
                </p:oleObj>
              </mc:Choice>
              <mc:Fallback>
                <p:oleObj name="Document" r:id="rId3" imgW="5549900" imgH="3606800" progId="Word.Document.12">
                  <p:embed/>
                  <p:pic>
                    <p:nvPicPr>
                      <p:cNvPr id="0" name=""/>
                      <p:cNvPicPr/>
                      <p:nvPr/>
                    </p:nvPicPr>
                    <p:blipFill>
                      <a:blip r:embed="rId4"/>
                      <a:stretch>
                        <a:fillRect/>
                      </a:stretch>
                    </p:blipFill>
                    <p:spPr>
                      <a:xfrm>
                        <a:off x="1066800" y="1371600"/>
                        <a:ext cx="6858000" cy="4456916"/>
                      </a:xfrm>
                      <a:prstGeom prst="rect">
                        <a:avLst/>
                      </a:prstGeom>
                    </p:spPr>
                  </p:pic>
                </p:oleObj>
              </mc:Fallback>
            </mc:AlternateContent>
          </a:graphicData>
        </a:graphic>
      </p:graphicFrame>
      <p:sp>
        <p:nvSpPr>
          <p:cNvPr id="14338" name="Title 1"/>
          <p:cNvSpPr>
            <a:spLocks noGrp="1"/>
          </p:cNvSpPr>
          <p:nvPr>
            <p:ph type="title"/>
          </p:nvPr>
        </p:nvSpPr>
        <p:spPr/>
        <p:txBody>
          <a:bodyPr/>
          <a:lstStyle/>
          <a:p>
            <a:pPr eaLnBrk="1" hangingPunct="1"/>
            <a:r>
              <a:rPr lang="en-US" dirty="0"/>
              <a:t>TC-11 Dataset Archive</a:t>
            </a:r>
            <a:endParaRPr lang="en-US" dirty="0" smtClean="0"/>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8</a:t>
            </a:fld>
            <a:endParaRPr lang="en-US"/>
          </a:p>
        </p:txBody>
      </p:sp>
      <p:pic>
        <p:nvPicPr>
          <p:cNvPr id="14" name="Picture 5"/>
          <p:cNvPicPr>
            <a:picLocks noChangeAspect="1" noChangeArrowheads="1"/>
          </p:cNvPicPr>
          <p:nvPr/>
        </p:nvPicPr>
        <p:blipFill>
          <a:blip r:embed="rId5" cstate="print"/>
          <a:srcRect/>
          <a:stretch>
            <a:fillRect/>
          </a:stretch>
        </p:blipFill>
        <p:spPr bwMode="auto">
          <a:xfrm>
            <a:off x="3810000" y="6323489"/>
            <a:ext cx="1600200" cy="534511"/>
          </a:xfrm>
          <a:prstGeom prst="rect">
            <a:avLst/>
          </a:prstGeom>
          <a:noFill/>
          <a:ln w="9525">
            <a:noFill/>
            <a:miter lim="800000"/>
            <a:headEnd/>
            <a:tailEnd/>
          </a:ln>
        </p:spPr>
      </p:pic>
    </p:spTree>
    <p:extLst>
      <p:ext uri="{BB962C8B-B14F-4D97-AF65-F5344CB8AC3E}">
        <p14:creationId xmlns:p14="http://schemas.microsoft.com/office/powerpoint/2010/main" val="29340086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t>TC-11 Dataset Archive</a:t>
            </a:r>
            <a:endParaRPr lang="en-US" dirty="0" smtClean="0"/>
          </a:p>
        </p:txBody>
      </p:sp>
      <p:sp>
        <p:nvSpPr>
          <p:cNvPr id="2" name="Date Placeholder 1"/>
          <p:cNvSpPr>
            <a:spLocks noGrp="1"/>
          </p:cNvSpPr>
          <p:nvPr>
            <p:ph type="dt" sz="half" idx="10"/>
          </p:nvPr>
        </p:nvSpPr>
        <p:spPr/>
        <p:txBody>
          <a:bodyPr/>
          <a:lstStyle/>
          <a:p>
            <a:pPr>
              <a:defRPr/>
            </a:pPr>
            <a:fld id="{3A24503D-CAC8-6A4D-B3F0-183CCDD6D54D}" type="datetime1">
              <a:rPr lang="en-US" smtClean="0"/>
              <a:t>11/13/12</a:t>
            </a:fld>
            <a:endParaRPr lang="en-US"/>
          </a:p>
        </p:txBody>
      </p:sp>
      <p:sp>
        <p:nvSpPr>
          <p:cNvPr id="7" name="Slide Number Placeholder 6"/>
          <p:cNvSpPr>
            <a:spLocks noGrp="1"/>
          </p:cNvSpPr>
          <p:nvPr>
            <p:ph type="sldNum" sz="quarter" idx="11"/>
          </p:nvPr>
        </p:nvSpPr>
        <p:spPr/>
        <p:txBody>
          <a:bodyPr/>
          <a:lstStyle/>
          <a:p>
            <a:pPr>
              <a:defRPr/>
            </a:pPr>
            <a:fld id="{3FC2CB39-073D-4154-B927-A68D44D5C99C}" type="slidenum">
              <a:rPr lang="en-US" smtClean="0"/>
              <a:pPr>
                <a:defRPr/>
              </a:pPr>
              <a:t>9</a:t>
            </a:fld>
            <a:endParaRPr lang="en-US"/>
          </a:p>
        </p:txBody>
      </p:sp>
      <p:sp>
        <p:nvSpPr>
          <p:cNvPr id="8" name="Content Placeholder 2"/>
          <p:cNvSpPr txBox="1">
            <a:spLocks/>
          </p:cNvSpPr>
          <p:nvPr/>
        </p:nvSpPr>
        <p:spPr bwMode="auto">
          <a:xfrm>
            <a:off x="457200" y="5029200"/>
            <a:ext cx="8534400" cy="99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US" sz="2400" dirty="0" smtClean="0"/>
              <a:t>Use the TC-11 Dataset Archive as a resource!</a:t>
            </a:r>
            <a:endParaRPr lang="en-US" sz="2400" dirty="0"/>
          </a:p>
          <a:p>
            <a:pPr eaLnBrk="1" fontAlgn="auto" hangingPunct="1">
              <a:spcAft>
                <a:spcPts val="0"/>
              </a:spcAft>
              <a:defRPr/>
            </a:pPr>
            <a:r>
              <a:rPr lang="en-US" sz="2400" dirty="0" smtClean="0"/>
              <a:t>If you have data to contribute, let us know!!</a:t>
            </a:r>
            <a:endParaRPr lang="en-US" sz="2400" dirty="0" smtClean="0"/>
          </a:p>
        </p:txBody>
      </p:sp>
      <p:pic>
        <p:nvPicPr>
          <p:cNvPr id="14" name="Picture 5"/>
          <p:cNvPicPr>
            <a:picLocks noChangeAspect="1" noChangeArrowheads="1"/>
          </p:cNvPicPr>
          <p:nvPr/>
        </p:nvPicPr>
        <p:blipFill>
          <a:blip r:embed="rId3" cstate="print"/>
          <a:srcRect/>
          <a:stretch>
            <a:fillRect/>
          </a:stretch>
        </p:blipFill>
        <p:spPr bwMode="auto">
          <a:xfrm>
            <a:off x="3810000" y="6323489"/>
            <a:ext cx="1600200" cy="534511"/>
          </a:xfrm>
          <a:prstGeom prst="rect">
            <a:avLst/>
          </a:prstGeom>
          <a:noFill/>
          <a:ln w="9525">
            <a:noFill/>
            <a:miter lim="800000"/>
            <a:headEnd/>
            <a:tailEnd/>
          </a:ln>
        </p:spPr>
      </p:pic>
      <p:graphicFrame>
        <p:nvGraphicFramePr>
          <p:cNvPr id="4" name="Object 3"/>
          <p:cNvGraphicFramePr>
            <a:graphicFrameLocks noChangeAspect="1"/>
          </p:cNvGraphicFramePr>
          <p:nvPr>
            <p:extLst>
              <p:ext uri="{D42A27DB-BD31-4B8C-83A1-F6EECF244321}">
                <p14:modId xmlns:p14="http://schemas.microsoft.com/office/powerpoint/2010/main" val="3118770349"/>
              </p:ext>
            </p:extLst>
          </p:nvPr>
        </p:nvGraphicFramePr>
        <p:xfrm>
          <a:off x="1143000" y="2533650"/>
          <a:ext cx="6858000" cy="2212765"/>
        </p:xfrm>
        <a:graphic>
          <a:graphicData uri="http://schemas.openxmlformats.org/presentationml/2006/ole">
            <mc:AlternateContent xmlns:mc="http://schemas.openxmlformats.org/markup-compatibility/2006">
              <mc:Choice xmlns:v="urn:schemas-microsoft-com:vml" Requires="v">
                <p:oleObj spid="_x0000_s10265" name="Document" r:id="rId4" imgW="5549900" imgH="1790700" progId="Word.Document.12">
                  <p:embed/>
                </p:oleObj>
              </mc:Choice>
              <mc:Fallback>
                <p:oleObj name="Document" r:id="rId4" imgW="5549900" imgH="1790700" progId="Word.Document.12">
                  <p:embed/>
                  <p:pic>
                    <p:nvPicPr>
                      <p:cNvPr id="0" name=""/>
                      <p:cNvPicPr/>
                      <p:nvPr/>
                    </p:nvPicPr>
                    <p:blipFill>
                      <a:blip r:embed="rId5"/>
                      <a:stretch>
                        <a:fillRect/>
                      </a:stretch>
                    </p:blipFill>
                    <p:spPr>
                      <a:xfrm>
                        <a:off x="1143000" y="2533650"/>
                        <a:ext cx="6858000" cy="2212765"/>
                      </a:xfrm>
                      <a:prstGeom prst="rect">
                        <a:avLst/>
                      </a:prstGeom>
                    </p:spPr>
                  </p:pic>
                </p:oleObj>
              </mc:Fallback>
            </mc:AlternateContent>
          </a:graphicData>
        </a:graphic>
      </p:graphicFrame>
    </p:spTree>
    <p:extLst>
      <p:ext uri="{BB962C8B-B14F-4D97-AF65-F5344CB8AC3E}">
        <p14:creationId xmlns:p14="http://schemas.microsoft.com/office/powerpoint/2010/main" val="42292958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TotalTime>
  <Words>486</Words>
  <Application>Microsoft Macintosh PowerPoint</Application>
  <PresentationFormat>On-screen Show (4:3)</PresentationFormat>
  <Paragraphs>90</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Office Theme</vt:lpstr>
      <vt:lpstr>Document</vt:lpstr>
      <vt:lpstr>Microsoft Word Document</vt:lpstr>
      <vt:lpstr>Welcome to the TC-10 / TC-11 Joint Meeting  November 14, 2012 Tsukuba, Japan</vt:lpstr>
      <vt:lpstr>TC-11 Leadership Team for 2008-12</vt:lpstr>
      <vt:lpstr>TC-11 Website</vt:lpstr>
      <vt:lpstr>TC-11 Website Contents</vt:lpstr>
      <vt:lpstr>TC-11 Monthly Newsletter</vt:lpstr>
      <vt:lpstr>TC-11 Newsletter Archive</vt:lpstr>
      <vt:lpstr>TC-11 Dataset Archive</vt:lpstr>
      <vt:lpstr>TC-11 Dataset Archive</vt:lpstr>
      <vt:lpstr>TC-11 Dataset Archive</vt:lpstr>
      <vt:lpstr>TC-11 Dataset Archive</vt:lpstr>
      <vt:lpstr>TC-11 Conferences</vt:lpstr>
      <vt:lpstr>TC-10/TC-11 Doctoral Consortium</vt:lpstr>
      <vt:lpstr>TC-10/TC-11 Doctoral Consortium</vt:lpstr>
      <vt:lpstr>Doctoral Consortium on TC-11 Website</vt:lpstr>
      <vt:lpstr>Upcoming Events</vt:lpstr>
    </vt:vector>
  </TitlesOfParts>
  <Company>Lehigh University CSE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dpl</dc:creator>
  <cp:lastModifiedBy>Daniel Lopresti</cp:lastModifiedBy>
  <cp:revision>199</cp:revision>
  <dcterms:created xsi:type="dcterms:W3CDTF">2011-08-12T19:01:11Z</dcterms:created>
  <dcterms:modified xsi:type="dcterms:W3CDTF">2012-11-13T23:25:02Z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6072791</vt:lpwstr>
  </property>
  <property fmtid="{D5CDD505-2E9C-101B-9397-08002B2CF9AE}" name="NXPowerLiteSettings" pid="3">
    <vt:lpwstr>A74006B004C800</vt:lpwstr>
  </property>
  <property fmtid="{D5CDD505-2E9C-101B-9397-08002B2CF9AE}" name="NXPowerLiteVersion" pid="4">
    <vt:lpwstr>D5.0.3</vt:lpwstr>
  </property>
</Properties>
</file>